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277" r:id="rId3"/>
    <p:sldId id="280" r:id="rId4"/>
    <p:sldId id="304" r:id="rId5"/>
    <p:sldId id="279" r:id="rId6"/>
    <p:sldId id="282" r:id="rId7"/>
    <p:sldId id="283" r:id="rId8"/>
    <p:sldId id="284" r:id="rId9"/>
    <p:sldId id="290" r:id="rId10"/>
    <p:sldId id="287" r:id="rId11"/>
    <p:sldId id="288" r:id="rId12"/>
    <p:sldId id="292" r:id="rId13"/>
    <p:sldId id="293" r:id="rId14"/>
    <p:sldId id="294" r:id="rId15"/>
    <p:sldId id="295" r:id="rId16"/>
    <p:sldId id="296" r:id="rId17"/>
    <p:sldId id="297" r:id="rId18"/>
    <p:sldId id="285" r:id="rId19"/>
    <p:sldId id="302" r:id="rId20"/>
    <p:sldId id="301" r:id="rId21"/>
    <p:sldId id="299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5DFFF"/>
    <a:srgbClr val="69D8FF"/>
    <a:srgbClr val="3B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C834F-8B93-418F-B91E-2CBA40D88EE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C1239-7845-4A53-A34D-372BF6366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19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239-7845-4A53-A34D-372BF63660A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486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Desktop\визитка\DSC_3992_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2520280" cy="37753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47864" y="1700808"/>
            <a:ext cx="50405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Зубова Елена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Сергеевна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старшей разновозрастной группы  (5-7 лет)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работы: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МКДОУ-детский сад «Солнышко» с. Северотатарское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стаж: 10 лет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 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среднее специальное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667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Муниципальное  казённое дошкольное образовательное учреждение –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 детский сад  «Солнышко» с. </a:t>
            </a:r>
            <a:r>
              <a:rPr lang="ru-RU" sz="1200" b="1" u="sng" dirty="0" err="1" smtClean="0">
                <a:latin typeface="Times New Roman" pitchFamily="18" charset="0"/>
                <a:cs typeface="Times New Roman" pitchFamily="18" charset="0"/>
              </a:rPr>
              <a:t>Северотатарское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 Татарского района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u="sng" dirty="0" err="1" smtClean="0">
                <a:latin typeface="Times New Roman" pitchFamily="18" charset="0"/>
                <a:cs typeface="Times New Roman" pitchFamily="18" charset="0"/>
              </a:rPr>
              <a:t>МКДОУ-детский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 сад «Солнышко» с. </a:t>
            </a:r>
            <a:r>
              <a:rPr lang="ru-RU" sz="1200" b="1" u="sng" dirty="0" err="1" smtClean="0">
                <a:latin typeface="Times New Roman" pitchFamily="18" charset="0"/>
                <a:cs typeface="Times New Roman" pitchFamily="18" charset="0"/>
              </a:rPr>
              <a:t>Северотатарское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632115, Российская Федерация, Новосибирская область,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Татарский район,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Северотатарское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пер. Кооперативный,4тел. 383-64-52-132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411760" y="2669818"/>
            <a:ext cx="4320480" cy="22322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Инициативность детей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1052736"/>
            <a:ext cx="2376264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Давать простые задания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4869160"/>
            <a:ext cx="2376264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грамотно реагировать на собственные ошибки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1085642"/>
            <a:ext cx="2376264" cy="1584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Снимать страх «Не справлюсь», «не умею»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486" y="3018196"/>
            <a:ext cx="2376264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Учитывать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личночтный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интерес ребёнка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4869160"/>
            <a:ext cx="2376264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Поддерживать инициативу, даже если она сопровождается ошибками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7330" y="2993854"/>
            <a:ext cx="2376264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Давать задания интересные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поддержки инициативы необходимо: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83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фото РППС\20230109_163557.jpg"/>
          <p:cNvPicPr>
            <a:picLocks noChangeAspect="1" noChangeArrowheads="1"/>
          </p:cNvPicPr>
          <p:nvPr/>
        </p:nvPicPr>
        <p:blipFill>
          <a:blip r:embed="rId3" cstate="print"/>
          <a:srcRect l="22196" t="19712" r="1660" b="13897"/>
          <a:stretch>
            <a:fillRect/>
          </a:stretch>
        </p:blipFill>
        <p:spPr bwMode="auto">
          <a:xfrm>
            <a:off x="5796136" y="3501008"/>
            <a:ext cx="2448272" cy="16010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47864" y="6165304"/>
            <a:ext cx="2818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Конструктор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CUBORO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940152" y="5229200"/>
            <a:ext cx="2376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ТИКО - конструктор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Пользователь\Desktop\банк фото дс\конструирование\конструирование 22-23\фото конструирование 2022\20221031_083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01008"/>
            <a:ext cx="2160240" cy="162018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5085184"/>
            <a:ext cx="3491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Lego-конструктора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332656"/>
            <a:ext cx="497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«Центр конструирования»</a:t>
            </a:r>
            <a:endParaRPr lang="ru-RU" sz="2800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Пользователь\Desktop\инженерия\20220407_093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836712"/>
            <a:ext cx="3383936" cy="253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Пользователь\Desktop\банк фото дс\конструирование\конструирование 22-23\фото конструирование 2022\20221031_0839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215849" y="3777039"/>
            <a:ext cx="2784309" cy="2088232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банк фото дс\конструирование\20230109_1632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836712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9982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404664"/>
            <a:ext cx="878684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организации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конструктивной деятельности: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401C27"/>
                </a:solidFill>
                <a:latin typeface="Times New Roman" pitchFamily="18" charset="0"/>
                <a:cs typeface="Times New Roman" pitchFamily="18" charset="0"/>
              </a:rPr>
              <a:t>КОНСТРУИРОВАНИЕ ПО ОБРАЗЦУ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3311352" cy="2483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C:\Users\Пользователь\Desktop\банк фото дс\конструирование\конструирование 21-22\IMG-20220314-WA0021.jpg"/>
          <p:cNvPicPr>
            <a:picLocks noChangeAspect="1" noChangeArrowheads="1"/>
          </p:cNvPicPr>
          <p:nvPr/>
        </p:nvPicPr>
        <p:blipFill>
          <a:blip r:embed="rId4" cstate="print"/>
          <a:srcRect r="11097" b="24171"/>
          <a:stretch>
            <a:fillRect/>
          </a:stretch>
        </p:blipFill>
        <p:spPr bwMode="auto">
          <a:xfrm>
            <a:off x="3347864" y="2420888"/>
            <a:ext cx="303923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0232" y="2852936"/>
            <a:ext cx="2733768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401C27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altLang="ru-RU" sz="2400" b="1" dirty="0" smtClean="0">
                <a:solidFill>
                  <a:srgbClr val="401C27"/>
                </a:solidFill>
                <a:latin typeface="Times New Roman" pitchFamily="18" charset="0"/>
                <a:cs typeface="Times New Roman" pitchFamily="18" charset="0"/>
              </a:rPr>
              <a:t>КОНСТРУИРОВАНИЕ ПО ТЕМЕ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 l="17197" t="9554" r="18314" b="2550"/>
          <a:stretch>
            <a:fillRect/>
          </a:stretch>
        </p:blipFill>
        <p:spPr bwMode="auto">
          <a:xfrm>
            <a:off x="6407696" y="3717032"/>
            <a:ext cx="2736304" cy="2797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l="30738" b="12433"/>
          <a:stretch>
            <a:fillRect/>
          </a:stretch>
        </p:blipFill>
        <p:spPr bwMode="auto">
          <a:xfrm>
            <a:off x="3131840" y="2564904"/>
            <a:ext cx="3084657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 l="21623" t="7698" r="26814" b="25770"/>
          <a:stretch>
            <a:fillRect/>
          </a:stretch>
        </p:blipFill>
        <p:spPr bwMode="auto">
          <a:xfrm>
            <a:off x="0" y="1412776"/>
            <a:ext cx="2976331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87824" y="83671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 «КОСМОС»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401C27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altLang="ru-RU" sz="2400" b="1" dirty="0" smtClean="0">
                <a:solidFill>
                  <a:srgbClr val="401C27"/>
                </a:solidFill>
                <a:latin typeface="Times New Roman" pitchFamily="18" charset="0"/>
                <a:cs typeface="Times New Roman" pitchFamily="18" charset="0"/>
              </a:rPr>
              <a:t>КОНСТРУИРОВАНИЕ ПО ЗАМЫСЛУ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4" name="Picture 2" descr="C:\Users\Пользователь\Desktop\банк фото дс\конструирование\конструирование 22-23\фото конструирование 2022\20221024_100443.jpg"/>
          <p:cNvPicPr>
            <a:picLocks noChangeAspect="1" noChangeArrowheads="1"/>
          </p:cNvPicPr>
          <p:nvPr/>
        </p:nvPicPr>
        <p:blipFill>
          <a:blip r:embed="rId3" cstate="print"/>
          <a:srcRect t="15834" b="18201"/>
          <a:stretch>
            <a:fillRect/>
          </a:stretch>
        </p:blipFill>
        <p:spPr bwMode="auto">
          <a:xfrm rot="5400000">
            <a:off x="-600339" y="2264636"/>
            <a:ext cx="451202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Пользователь\Desktop\банк фото дс\конструирование\конструировнаие 2020-21\IMG_20210629_101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44824"/>
            <a:ext cx="2376264" cy="4224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Пользователь\Desktop\банк фото дс\конструирование\конструирование 21-22\20211222_101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40052" y="3176972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6439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 ПО УСЛОВИЯМ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2736304" cy="3649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 t="3811" r="17626"/>
          <a:stretch>
            <a:fillRect/>
          </a:stretch>
        </p:blipFill>
        <p:spPr bwMode="auto">
          <a:xfrm rot="5400000">
            <a:off x="2596923" y="2235725"/>
            <a:ext cx="3950152" cy="259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Пользователь\Desktop\банк фото дс\конструирование\20221221_094805.jpg"/>
          <p:cNvPicPr>
            <a:picLocks noChangeAspect="1" noChangeArrowheads="1"/>
          </p:cNvPicPr>
          <p:nvPr/>
        </p:nvPicPr>
        <p:blipFill>
          <a:blip r:embed="rId5" cstate="print"/>
          <a:srcRect r="24195" b="15835"/>
          <a:stretch>
            <a:fillRect/>
          </a:stretch>
        </p:blipFill>
        <p:spPr bwMode="auto">
          <a:xfrm rot="5400000">
            <a:off x="5729068" y="3496068"/>
            <a:ext cx="3384376" cy="281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48680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ru-RU" alt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 ПО МОДЕЛИ</a:t>
            </a:r>
          </a:p>
          <a:p>
            <a:endParaRPr lang="ru-RU" dirty="0"/>
          </a:p>
        </p:txBody>
      </p:sp>
      <p:pic>
        <p:nvPicPr>
          <p:cNvPr id="6145" name="Picture 1" descr="C:\Users\Пользователь\Desktop\банк фото дс\конструирование\20221221_094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3240359" cy="2430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Пользователь\Desktop\банк фото дс\конструирование\20221221_094755.jpg"/>
          <p:cNvPicPr>
            <a:picLocks noChangeAspect="1" noChangeArrowheads="1"/>
          </p:cNvPicPr>
          <p:nvPr/>
        </p:nvPicPr>
        <p:blipFill>
          <a:blip r:embed="rId4" cstate="print"/>
          <a:srcRect l="14018" t="7112" r="2751" b="11474"/>
          <a:stretch>
            <a:fillRect/>
          </a:stretch>
        </p:blipFill>
        <p:spPr bwMode="auto">
          <a:xfrm>
            <a:off x="4788024" y="1268760"/>
            <a:ext cx="3384376" cy="2482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Пользователь\Desktop\банк фото дс\конструирование\20221129_103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933056"/>
            <a:ext cx="3323862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500042"/>
            <a:ext cx="7715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ru-RU" alt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КОНСТРУИРОВАНИЕ ПО ЧЕРТЕЖАМ И СХЕМАМ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Пользователь\Desktop\банк фото дс\конструирование\20221221_094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5739" y="1576019"/>
            <a:ext cx="3610200" cy="270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Пользователь\Desktop\банк фото дс\конструирование\20221129_162928.jpg"/>
          <p:cNvPicPr>
            <a:picLocks noChangeAspect="1" noChangeArrowheads="1"/>
          </p:cNvPicPr>
          <p:nvPr/>
        </p:nvPicPr>
        <p:blipFill>
          <a:blip r:embed="rId4" cstate="print"/>
          <a:srcRect l="18924" r="15835"/>
          <a:stretch>
            <a:fillRect/>
          </a:stretch>
        </p:blipFill>
        <p:spPr bwMode="auto">
          <a:xfrm>
            <a:off x="3131840" y="1916832"/>
            <a:ext cx="294397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19534" r="15952"/>
          <a:stretch>
            <a:fillRect/>
          </a:stretch>
        </p:blipFill>
        <p:spPr bwMode="auto">
          <a:xfrm>
            <a:off x="6170886" y="2996952"/>
            <a:ext cx="297311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0542" y="332656"/>
            <a:ext cx="4933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КОНСТРУИРОВАНИЕ  И  ИГРА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5" name="Picture 5" descr="C:\Users\Пользователь\Desktop\банк фото дс\конструирование\конструирование 22-23\юнные инженеры 2021-2022\20220204_163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C:\Users\Пользователь\Desktop\банк фото дс\конструирование\20220815_102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50530" y="1673806"/>
            <a:ext cx="4392490" cy="3294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7" name="Picture 7" descr="C:\Users\Пользователь\Desktop\банк фото дс\конструирование\конструирование 22-23\конкурс строитель инженер\20221111_1554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01008"/>
            <a:ext cx="3874229" cy="2905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6164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Пользователь\Desktop\банк фото дс\конструирование\конструирование 22-23\фото 1 мастер класс\IMG-20221114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Пользователь\Desktop\банк фото дс\конструирование\конструирование 22-23\3Дручки\20221117_104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933056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C:\Users\Пользователь\Desktop\банк фото дс\конструирование\конструирование 22-23\фото 1 мастер класс\IMG-20221114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620688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3284984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 муниципальном проекте «Открытое будущее» на базе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детского  сада № 12  г. Татарск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616530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Мастер-класс «Волшебная 3</a:t>
            </a:r>
            <a:r>
              <a:rPr lang="en-US" dirty="0" smtClean="0"/>
              <a:t>D </a:t>
            </a:r>
            <a:r>
              <a:rPr lang="ru-RU" dirty="0" smtClean="0"/>
              <a:t>ручка» МБОУ </a:t>
            </a:r>
            <a:r>
              <a:rPr lang="ru-RU" dirty="0" err="1" smtClean="0"/>
              <a:t>Северотатрская</a:t>
            </a:r>
            <a:r>
              <a:rPr lang="ru-RU" dirty="0" smtClean="0"/>
              <a:t> СОШ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AutoShape 2" descr="https://psinshoko.ru/800/600/https/pandia.ru/text/82/388/images/img1_1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620688"/>
            <a:ext cx="3563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Конструируя,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действует,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зодчий, возводящий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здание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собственного интеллекта»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Пиаже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8" t="47900" r="3538" b="16401"/>
          <a:stretch/>
        </p:blipFill>
        <p:spPr>
          <a:xfrm>
            <a:off x="899592" y="4293096"/>
            <a:ext cx="7497304" cy="2160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2276872"/>
            <a:ext cx="7236296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 продуктивной деятельности дошкольника, направленной на получение определённого, заранее задуманного реального продукта, соответствующего его функциональному назначению. </a:t>
            </a:r>
          </a:p>
        </p:txBody>
      </p:sp>
    </p:spTree>
    <p:extLst>
      <p:ext uri="{BB962C8B-B14F-4D97-AF65-F5344CB8AC3E}">
        <p14:creationId xmlns="" xmlns:p14="http://schemas.microsoft.com/office/powerpoint/2010/main" val="412206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Пользователь\Desktop\банк фото дс\конструирование\конструировнаие 2020-21\IMG_20201112_092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73016"/>
            <a:ext cx="4307630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Пользователь\Desktop\банк фото дс\конструирование\конструирование 22-23\собрание паперкрафт\20221221_180518.jpg"/>
          <p:cNvPicPr>
            <a:picLocks noChangeAspect="1" noChangeArrowheads="1"/>
          </p:cNvPicPr>
          <p:nvPr/>
        </p:nvPicPr>
        <p:blipFill>
          <a:blip r:embed="rId4" cstate="print"/>
          <a:srcRect t="21587"/>
          <a:stretch>
            <a:fillRect/>
          </a:stretch>
        </p:blipFill>
        <p:spPr bwMode="auto">
          <a:xfrm>
            <a:off x="4788024" y="620688"/>
            <a:ext cx="3435661" cy="2020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3568" y="285293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 для родителей «Символ 2023 года»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технологии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Papercraft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Пользователь\Desktop\собрание паперкрафт\20221221_1757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620688"/>
            <a:ext cx="367240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D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15816" y="609329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поделок «Мы построим дом»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Рисунок 15" descr="C:\Users\Пользователь\Desktop\документы\документы\дипломы\b4d92bf03523a118c54c14bb41411d2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80728"/>
            <a:ext cx="189020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Пользователь\Desktop\документы\документы\дипломы\ке.jpg"/>
          <p:cNvPicPr/>
          <p:nvPr/>
        </p:nvPicPr>
        <p:blipFill>
          <a:blip r:embed="rId4" cstate="print"/>
          <a:srcRect t="3261" r="5032"/>
          <a:stretch>
            <a:fillRect/>
          </a:stretch>
        </p:blipFill>
        <p:spPr bwMode="auto">
          <a:xfrm>
            <a:off x="6804248" y="3861048"/>
            <a:ext cx="20162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Пользователь\Desktop\документы\документы\дипломы\кк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4"/>
            <a:ext cx="20882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492" y="1511787"/>
            <a:ext cx="2520282" cy="189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4" name="Picture 2" descr="E:\Скан_20221031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980728"/>
            <a:ext cx="1944216" cy="2676076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документы\документы\дипломы 2018-2021\_wp_sert_sert_202105_c89e5c2e61ddfeb1e30aa3e02933fac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836712"/>
            <a:ext cx="1944216" cy="2734054"/>
          </a:xfrm>
          <a:prstGeom prst="rect">
            <a:avLst/>
          </a:prstGeom>
          <a:noFill/>
        </p:spPr>
      </p:pic>
      <p:pic>
        <p:nvPicPr>
          <p:cNvPr id="13" name="Picture 2" descr="C:\Users\Пользователь\Desktop\банк фото дс\конструирование\конструировнаие 2020-21\IMG_20201112_175917.jpg"/>
          <p:cNvPicPr>
            <a:picLocks noChangeAspect="1" noChangeArrowheads="1"/>
          </p:cNvPicPr>
          <p:nvPr/>
        </p:nvPicPr>
        <p:blipFill>
          <a:blip r:embed="rId9" cstate="print"/>
          <a:srcRect r="16925"/>
          <a:stretch>
            <a:fillRect/>
          </a:stretch>
        </p:blipFill>
        <p:spPr bwMode="auto">
          <a:xfrm>
            <a:off x="2915816" y="3717032"/>
            <a:ext cx="3725465" cy="252028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23728" y="26064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124744"/>
            <a:ext cx="7812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s://i.pinimg.com/originals/fa/0b/bf/fa0bbfd3dd9774305ce80d1a5a188b36.jpg"/>
          <p:cNvPicPr>
            <a:picLocks noChangeAspect="1" noChangeArrowheads="1"/>
          </p:cNvPicPr>
          <p:nvPr/>
        </p:nvPicPr>
        <p:blipFill>
          <a:blip r:embed="rId3" cstate="print"/>
          <a:srcRect b="13073"/>
          <a:stretch>
            <a:fillRect/>
          </a:stretch>
        </p:blipFill>
        <p:spPr bwMode="auto">
          <a:xfrm>
            <a:off x="3059832" y="3212976"/>
            <a:ext cx="3092351" cy="290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098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691680" y="1124744"/>
            <a:ext cx="5904656" cy="9361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великолепным средством для творческого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 дошкольников, обеспечивающим интеграцию всех образовательных областей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5373216"/>
            <a:ext cx="6624736" cy="11521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объединяет игру с  исследовательской и экспериментальной деятельностью, предоставляет ребенку  возможность экспериментировать и созидать свой собственный мир, где нет границ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3933056"/>
            <a:ext cx="6048672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педагогу сочетать образование, воспитание и развитие дошкольников в режиме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2420888"/>
            <a:ext cx="6480720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 познавательную активность, способствует воспитанию социально-активной личности, формирует навыки общения и сотворчества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47667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конструирования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355976" y="2060848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55976" y="5013176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283968" y="3501008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267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996952"/>
            <a:ext cx="8532460" cy="7266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является великолепным средством для технического и  творческого развития дошкольников, обеспечивающим интеграцию всех образовательных областей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643" y="5890202"/>
            <a:ext cx="8532440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объединяет игру с  исследовательской и экспериментальной деятельностью, предоставляет ребенку  возможность экспериментировать и созидать свой собственный мир, где нет границ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5013176"/>
            <a:ext cx="8536490" cy="6566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педагогу сочетать образование, воспитание и развитие дошкольников в режиме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4005064"/>
            <a:ext cx="8639944" cy="6840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 познавательную активность, способствует воспитанию социально-активной личности, формирует навыки общения и сотворчества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33265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конструирования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355976" y="3717032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83968" y="5589240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55976" y="4653136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0" r="23330"/>
          <a:stretch/>
        </p:blipFill>
        <p:spPr>
          <a:xfrm>
            <a:off x="755576" y="836712"/>
            <a:ext cx="2382160" cy="2059998"/>
          </a:xfrm>
          <a:prstGeom prst="rect">
            <a:avLst/>
          </a:prstGeom>
        </p:spPr>
      </p:pic>
      <p:sp>
        <p:nvSpPr>
          <p:cNvPr id="17" name="Овальная выноска 16"/>
          <p:cNvSpPr/>
          <p:nvPr/>
        </p:nvSpPr>
        <p:spPr>
          <a:xfrm>
            <a:off x="3635896" y="764704"/>
            <a:ext cx="5004048" cy="1730996"/>
          </a:xfrm>
          <a:prstGeom prst="wedgeEllipseCallout">
            <a:avLst>
              <a:gd name="adj1" fmla="val -60246"/>
              <a:gd name="adj2" fmla="val 5240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..качество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инженерных кадров влияет на конкурентоспособность государства и является основой для технологической и экономической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независимости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63688" y="249289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54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0" t="16348" r="5783" b="11337"/>
          <a:stretch/>
        </p:blipFill>
        <p:spPr>
          <a:xfrm>
            <a:off x="611560" y="1340768"/>
            <a:ext cx="7860242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62068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Детское конструирование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61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724128" y="3645024"/>
            <a:ext cx="266429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ТИКО-конструирование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2420888"/>
            <a:ext cx="3096344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Модули для работы: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404664"/>
            <a:ext cx="309634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8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ЛЕГО-конструирования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0152" y="1772816"/>
            <a:ext cx="223224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 err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Cuboro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5085184"/>
            <a:ext cx="309634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D-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моделирование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10" name="Стрелка вниз 9"/>
          <p:cNvSpPr/>
          <p:nvPr/>
        </p:nvSpPr>
        <p:spPr>
          <a:xfrm rot="14414958">
            <a:off x="4005606" y="972082"/>
            <a:ext cx="755151" cy="1621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5641515">
            <a:off x="4429169" y="1843640"/>
            <a:ext cx="755151" cy="1621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728576">
            <a:off x="4440578" y="3013353"/>
            <a:ext cx="755151" cy="1692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51169">
            <a:off x="4144980" y="4092526"/>
            <a:ext cx="755151" cy="1621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2120" y="2708920"/>
            <a:ext cx="266429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56176" y="2708920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Paperkraf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855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87824" y="332656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приемов: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ользователь\Desktop\банк фото дс\конструирование\конкурс строитель инженер\20221111_1559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3528392" cy="2448272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Пользователь\Desktop\банк фото дс\конструирование\конкурс строитель инженер\20221111_1554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4277" y="848459"/>
            <a:ext cx="3600400" cy="2520280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Пользователь\Desktop\банк фото дс\конструирование\конструирование 22-23\Новогодние игрушки выставка 3 д ручки\20221223_1135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106615" y="3870049"/>
            <a:ext cx="2952328" cy="2214246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Пользователь\Desktop\банк фото дс\конструирование\конструирование 22-23\тико\20221118_1034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573016"/>
            <a:ext cx="3672408" cy="2754306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03553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260648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приемы обучения конструирования: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412776"/>
            <a:ext cx="2304256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Показ воспитателя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708920"/>
            <a:ext cx="2304256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Демонстрация образца, картинки или чертежа, рисунка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5013176"/>
            <a:ext cx="2304256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Постановка проблемной задачи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2924944"/>
            <a:ext cx="2304256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Показ отдельных приемов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1628800"/>
            <a:ext cx="2304256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Объяснение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4077072"/>
            <a:ext cx="2304256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Анализ и оценка процесса работы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87624" y="4005064"/>
            <a:ext cx="2304256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Сообщение темы постройки с указанием условий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555776" y="1268760"/>
            <a:ext cx="194421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131840" y="1412776"/>
            <a:ext cx="144016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19872" y="1484784"/>
            <a:ext cx="1224136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716016" y="1628800"/>
            <a:ext cx="25152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88024" y="1484784"/>
            <a:ext cx="1224136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932040" y="1268760"/>
            <a:ext cx="158417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860032" y="1340768"/>
            <a:ext cx="158417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713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avatars.mds.yandex.net/i?id=37e86d54b39d8edbb33deaa044e1f1ab_l-53498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33265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 поддержки детской инициативы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1526" y="834815"/>
            <a:ext cx="7708906" cy="22341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Инициатива это -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Внутреннее побуждение к новой деятельности, начинание, почин. Руководящая роль в каких-либо действиях.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Способность к самостоятельным, активным действиям; предприимчивость.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Активность в начинании, активность продвигать начинания, запускать новые дела, вовлекая туда окружающих людей.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3212976"/>
            <a:ext cx="54187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 ФГОС ДО:</a:t>
            </a: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3939096"/>
            <a:ext cx="7808818" cy="2442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заня­тий, участников по совместной деятельности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530</Words>
  <Application>Microsoft Office PowerPoint</Application>
  <PresentationFormat>Экран (4:3)</PresentationFormat>
  <Paragraphs>94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HP</cp:lastModifiedBy>
  <cp:revision>26</cp:revision>
  <dcterms:created xsi:type="dcterms:W3CDTF">2023-01-22T14:33:40Z</dcterms:created>
  <dcterms:modified xsi:type="dcterms:W3CDTF">2023-01-24T04:42:20Z</dcterms:modified>
</cp:coreProperties>
</file>