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61" r:id="rId6"/>
    <p:sldId id="259" r:id="rId7"/>
    <p:sldId id="260" r:id="rId8"/>
    <p:sldId id="263" r:id="rId9"/>
    <p:sldId id="266" r:id="rId10"/>
    <p:sldId id="270" r:id="rId11"/>
    <p:sldId id="267" r:id="rId12"/>
    <p:sldId id="269" r:id="rId13"/>
    <p:sldId id="264" r:id="rId14"/>
    <p:sldId id="265" r:id="rId15"/>
    <p:sldId id="268"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9" d="100"/>
          <a:sy n="69" d="100"/>
        </p:scale>
        <p:origin x="-1416"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17.04.2022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17.04.2022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17.04.2022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17.04.2022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catherineasquithgallery.com/uploads/posts/2021-02/1613583169_55-p-fon-dlya-prezentatsii-teatr-7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TextBox 3"/>
          <p:cNvSpPr txBox="1"/>
          <p:nvPr/>
        </p:nvSpPr>
        <p:spPr>
          <a:xfrm flipH="1">
            <a:off x="1763688" y="1844824"/>
            <a:ext cx="6912768" cy="2123658"/>
          </a:xfrm>
          <a:prstGeom prst="rect">
            <a:avLst/>
          </a:prstGeom>
          <a:noFill/>
        </p:spPr>
        <p:txBody>
          <a:bodyPr wrap="square" rtlCol="0">
            <a:spAutoFit/>
          </a:bodyPr>
          <a:lstStyle/>
          <a:p>
            <a:pPr algn="ctr"/>
            <a:r>
              <a:rPr lang="ru-RU" sz="6600" b="1" dirty="0" smtClean="0">
                <a:solidFill>
                  <a:schemeClr val="accent2">
                    <a:lumMod val="75000"/>
                  </a:schemeClr>
                </a:solidFill>
              </a:rPr>
              <a:t>Проект</a:t>
            </a:r>
          </a:p>
          <a:p>
            <a:pPr algn="ctr"/>
            <a:r>
              <a:rPr lang="ru-RU" sz="6600" b="1" dirty="0" smtClean="0">
                <a:solidFill>
                  <a:schemeClr val="accent2">
                    <a:lumMod val="75000"/>
                  </a:schemeClr>
                </a:solidFill>
              </a:rPr>
              <a:t>«ТЕАТР И ДЕТИ»</a:t>
            </a:r>
            <a:endParaRPr lang="ru-RU" sz="6600" b="1" dirty="0">
              <a:solidFill>
                <a:schemeClr val="accent2">
                  <a:lumMod val="75000"/>
                </a:schemeClr>
              </a:solidFill>
            </a:endParaRPr>
          </a:p>
        </p:txBody>
      </p:sp>
      <p:sp>
        <p:nvSpPr>
          <p:cNvPr id="6" name="TextBox 5"/>
          <p:cNvSpPr txBox="1"/>
          <p:nvPr/>
        </p:nvSpPr>
        <p:spPr>
          <a:xfrm>
            <a:off x="5471592" y="4509120"/>
            <a:ext cx="3672408" cy="923330"/>
          </a:xfrm>
          <a:prstGeom prst="rect">
            <a:avLst/>
          </a:prstGeom>
          <a:noFill/>
        </p:spPr>
        <p:txBody>
          <a:bodyPr wrap="square" rtlCol="0">
            <a:spAutoFit/>
          </a:bodyPr>
          <a:lstStyle/>
          <a:p>
            <a:pPr algn="r"/>
            <a:r>
              <a:rPr lang="ru-RU" b="1" dirty="0" smtClean="0"/>
              <a:t>Подготовила: Зубова Е.С. Воспитатель 1 квалификационной категории</a:t>
            </a:r>
            <a:endParaRPr lang="ru-RU" b="1" dirty="0"/>
          </a:p>
        </p:txBody>
      </p:sp>
      <p:sp>
        <p:nvSpPr>
          <p:cNvPr id="7" name="TextBox 6"/>
          <p:cNvSpPr txBox="1"/>
          <p:nvPr/>
        </p:nvSpPr>
        <p:spPr>
          <a:xfrm>
            <a:off x="4139952" y="6488668"/>
            <a:ext cx="2016224" cy="369332"/>
          </a:xfrm>
          <a:prstGeom prst="rect">
            <a:avLst/>
          </a:prstGeom>
          <a:noFill/>
        </p:spPr>
        <p:txBody>
          <a:bodyPr wrap="square" rtlCol="0">
            <a:spAutoFit/>
          </a:bodyPr>
          <a:lstStyle/>
          <a:p>
            <a:r>
              <a:rPr lang="ru-RU" b="1" dirty="0" smtClean="0"/>
              <a:t>Март, 2022г</a:t>
            </a:r>
            <a:endParaRPr lang="ru-RU"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catherineasquithgallery.com/uploads/posts/2021-02/1613583169_55-p-fon-dlya-prezentatsii-teatr-7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7650" name="Picture 2"/>
          <p:cNvPicPr>
            <a:picLocks noChangeAspect="1" noChangeArrowheads="1"/>
          </p:cNvPicPr>
          <p:nvPr/>
        </p:nvPicPr>
        <p:blipFill>
          <a:blip r:embed="rId3" cstate="print"/>
          <a:srcRect/>
          <a:stretch>
            <a:fillRect/>
          </a:stretch>
        </p:blipFill>
        <p:spPr bwMode="auto">
          <a:xfrm flipH="1">
            <a:off x="539551" y="1268760"/>
            <a:ext cx="4128458" cy="3096344"/>
          </a:xfrm>
          <a:prstGeom prst="rect">
            <a:avLst/>
          </a:prstGeom>
          <a:noFill/>
          <a:ln w="9525">
            <a:noFill/>
            <a:miter lim="800000"/>
            <a:headEnd/>
            <a:tailEnd/>
          </a:ln>
          <a:effectLst/>
        </p:spPr>
      </p:pic>
      <p:pic>
        <p:nvPicPr>
          <p:cNvPr id="27651" name="Picture 3"/>
          <p:cNvPicPr>
            <a:picLocks noChangeAspect="1" noChangeArrowheads="1"/>
          </p:cNvPicPr>
          <p:nvPr/>
        </p:nvPicPr>
        <p:blipFill>
          <a:blip r:embed="rId4" cstate="print"/>
          <a:srcRect/>
          <a:stretch>
            <a:fillRect/>
          </a:stretch>
        </p:blipFill>
        <p:spPr bwMode="auto">
          <a:xfrm>
            <a:off x="4067944" y="2996952"/>
            <a:ext cx="4905247" cy="3678935"/>
          </a:xfrm>
          <a:prstGeom prst="rect">
            <a:avLst/>
          </a:prstGeom>
          <a:noFill/>
          <a:ln w="9525">
            <a:noFill/>
            <a:miter lim="800000"/>
            <a:headEnd/>
            <a:tailEnd/>
          </a:ln>
          <a:effectLst/>
        </p:spPr>
      </p:pic>
      <p:sp>
        <p:nvSpPr>
          <p:cNvPr id="5" name="TextBox 4"/>
          <p:cNvSpPr txBox="1"/>
          <p:nvPr/>
        </p:nvSpPr>
        <p:spPr>
          <a:xfrm>
            <a:off x="4572000" y="1628800"/>
            <a:ext cx="4248472" cy="1200329"/>
          </a:xfrm>
          <a:prstGeom prst="rect">
            <a:avLst/>
          </a:prstGeom>
          <a:noFill/>
        </p:spPr>
        <p:txBody>
          <a:bodyPr wrap="square" rtlCol="0">
            <a:spAutoFit/>
          </a:bodyPr>
          <a:lstStyle/>
          <a:p>
            <a:pPr algn="ctr"/>
            <a:r>
              <a:rPr lang="ru-RU" sz="2400" dirty="0" smtClean="0">
                <a:solidFill>
                  <a:srgbClr val="FF0000"/>
                </a:solidFill>
                <a:latin typeface="Times New Roman" pitchFamily="18" charset="0"/>
                <a:cs typeface="Times New Roman" pitchFamily="18" charset="0"/>
              </a:rPr>
              <a:t>Беседа </a:t>
            </a:r>
          </a:p>
          <a:p>
            <a:pPr algn="ctr"/>
            <a:r>
              <a:rPr lang="ru-RU" sz="2400" dirty="0" smtClean="0">
                <a:solidFill>
                  <a:srgbClr val="FF0000"/>
                </a:solidFill>
                <a:latin typeface="Times New Roman" pitchFamily="18" charset="0"/>
                <a:cs typeface="Times New Roman" pitchFamily="18" charset="0"/>
              </a:rPr>
              <a:t>«Моя любимая книга или сказка»</a:t>
            </a:r>
            <a:endParaRPr lang="ru-RU" sz="2400" dirty="0">
              <a:solidFill>
                <a:srgbClr val="FF0000"/>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catherineasquithgallery.com/uploads/posts/2021-02/1613583169_55-p-fon-dlya-prezentatsii-teatr-7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5602" name="Picture 2"/>
          <p:cNvPicPr>
            <a:picLocks noChangeAspect="1" noChangeArrowheads="1"/>
          </p:cNvPicPr>
          <p:nvPr/>
        </p:nvPicPr>
        <p:blipFill>
          <a:blip r:embed="rId3" cstate="print"/>
          <a:srcRect/>
          <a:stretch>
            <a:fillRect/>
          </a:stretch>
        </p:blipFill>
        <p:spPr bwMode="auto">
          <a:xfrm>
            <a:off x="4623393" y="3467545"/>
            <a:ext cx="4520607" cy="3390455"/>
          </a:xfrm>
          <a:prstGeom prst="rect">
            <a:avLst/>
          </a:prstGeom>
          <a:noFill/>
          <a:ln w="9525">
            <a:noFill/>
            <a:miter lim="800000"/>
            <a:headEnd/>
            <a:tailEnd/>
          </a:ln>
          <a:effectLst/>
        </p:spPr>
      </p:pic>
      <p:pic>
        <p:nvPicPr>
          <p:cNvPr id="25603" name="Picture 3"/>
          <p:cNvPicPr>
            <a:picLocks noChangeAspect="1" noChangeArrowheads="1"/>
          </p:cNvPicPr>
          <p:nvPr/>
        </p:nvPicPr>
        <p:blipFill>
          <a:blip r:embed="rId4" cstate="print"/>
          <a:srcRect/>
          <a:stretch>
            <a:fillRect/>
          </a:stretch>
        </p:blipFill>
        <p:spPr bwMode="auto">
          <a:xfrm>
            <a:off x="1403648" y="1772816"/>
            <a:ext cx="3264363" cy="2448272"/>
          </a:xfrm>
          <a:prstGeom prst="rect">
            <a:avLst/>
          </a:prstGeom>
          <a:noFill/>
          <a:ln w="9525">
            <a:noFill/>
            <a:miter lim="800000"/>
            <a:headEnd/>
            <a:tailEnd/>
          </a:ln>
          <a:effectLst/>
        </p:spPr>
      </p:pic>
      <p:sp>
        <p:nvSpPr>
          <p:cNvPr id="5" name="TextBox 4"/>
          <p:cNvSpPr txBox="1"/>
          <p:nvPr/>
        </p:nvSpPr>
        <p:spPr>
          <a:xfrm>
            <a:off x="5292080" y="2204864"/>
            <a:ext cx="3563888" cy="830997"/>
          </a:xfrm>
          <a:prstGeom prst="rect">
            <a:avLst/>
          </a:prstGeom>
          <a:noFill/>
        </p:spPr>
        <p:txBody>
          <a:bodyPr wrap="square" rtlCol="0">
            <a:spAutoFit/>
          </a:bodyPr>
          <a:lstStyle/>
          <a:p>
            <a:pPr algn="ctr"/>
            <a:r>
              <a:rPr lang="ru-RU" sz="2400" dirty="0" smtClean="0">
                <a:solidFill>
                  <a:srgbClr val="FF0000"/>
                </a:solidFill>
                <a:latin typeface="Times New Roman" pitchFamily="18" charset="0"/>
                <a:cs typeface="Times New Roman" pitchFamily="18" charset="0"/>
              </a:rPr>
              <a:t>Театрализация </a:t>
            </a:r>
            <a:r>
              <a:rPr lang="ru-RU" sz="2400" dirty="0" err="1" smtClean="0">
                <a:solidFill>
                  <a:srgbClr val="FF0000"/>
                </a:solidFill>
                <a:latin typeface="Times New Roman" pitchFamily="18" charset="0"/>
                <a:cs typeface="Times New Roman" pitchFamily="18" charset="0"/>
              </a:rPr>
              <a:t>русско</a:t>
            </a:r>
            <a:r>
              <a:rPr lang="ru-RU" sz="2400" dirty="0" smtClean="0">
                <a:solidFill>
                  <a:srgbClr val="FF0000"/>
                </a:solidFill>
                <a:latin typeface="Times New Roman" pitchFamily="18" charset="0"/>
                <a:cs typeface="Times New Roman" pitchFamily="18" charset="0"/>
              </a:rPr>
              <a:t>- народных сказок</a:t>
            </a:r>
            <a:endParaRPr lang="ru-RU" sz="2400" dirty="0">
              <a:solidFill>
                <a:srgbClr val="FF0000"/>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catherineasquithgallery.com/uploads/posts/2021-02/1613583169_55-p-fon-dlya-prezentatsii-teatr-7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6626" name="Picture 2"/>
          <p:cNvPicPr>
            <a:picLocks noChangeAspect="1" noChangeArrowheads="1"/>
          </p:cNvPicPr>
          <p:nvPr/>
        </p:nvPicPr>
        <p:blipFill>
          <a:blip r:embed="rId3" cstate="print"/>
          <a:srcRect/>
          <a:stretch>
            <a:fillRect/>
          </a:stretch>
        </p:blipFill>
        <p:spPr bwMode="auto">
          <a:xfrm rot="5001387">
            <a:off x="1170858" y="1881511"/>
            <a:ext cx="3595836" cy="2696877"/>
          </a:xfrm>
          <a:prstGeom prst="rect">
            <a:avLst/>
          </a:prstGeom>
          <a:noFill/>
          <a:ln w="9525">
            <a:noFill/>
            <a:miter lim="800000"/>
            <a:headEnd/>
            <a:tailEnd/>
          </a:ln>
          <a:effectLst/>
        </p:spPr>
      </p:pic>
      <p:pic>
        <p:nvPicPr>
          <p:cNvPr id="26627" name="Picture 3"/>
          <p:cNvPicPr>
            <a:picLocks noChangeAspect="1" noChangeArrowheads="1"/>
          </p:cNvPicPr>
          <p:nvPr/>
        </p:nvPicPr>
        <p:blipFill>
          <a:blip r:embed="rId4" cstate="print"/>
          <a:srcRect/>
          <a:stretch>
            <a:fillRect/>
          </a:stretch>
        </p:blipFill>
        <p:spPr bwMode="auto">
          <a:xfrm>
            <a:off x="4499992" y="3645024"/>
            <a:ext cx="4248472" cy="3186354"/>
          </a:xfrm>
          <a:prstGeom prst="rect">
            <a:avLst/>
          </a:prstGeom>
          <a:noFill/>
          <a:ln w="9525">
            <a:noFill/>
            <a:miter lim="800000"/>
            <a:headEnd/>
            <a:tailEnd/>
          </a:ln>
          <a:effectLst/>
        </p:spPr>
      </p:pic>
      <p:sp>
        <p:nvSpPr>
          <p:cNvPr id="5" name="TextBox 4"/>
          <p:cNvSpPr txBox="1"/>
          <p:nvPr/>
        </p:nvSpPr>
        <p:spPr>
          <a:xfrm>
            <a:off x="4788024" y="2204864"/>
            <a:ext cx="4139952" cy="1200329"/>
          </a:xfrm>
          <a:prstGeom prst="rect">
            <a:avLst/>
          </a:prstGeom>
          <a:noFill/>
        </p:spPr>
        <p:txBody>
          <a:bodyPr wrap="square" rtlCol="0">
            <a:spAutoFit/>
          </a:bodyPr>
          <a:lstStyle/>
          <a:p>
            <a:pPr algn="ctr"/>
            <a:r>
              <a:rPr lang="ru-RU" sz="2400" dirty="0" smtClean="0">
                <a:solidFill>
                  <a:srgbClr val="FF0000"/>
                </a:solidFill>
                <a:latin typeface="Times New Roman" pitchFamily="18" charset="0"/>
                <a:cs typeface="Times New Roman" pitchFamily="18" charset="0"/>
              </a:rPr>
              <a:t>Дидактические игры </a:t>
            </a:r>
          </a:p>
          <a:p>
            <a:pPr algn="ctr"/>
            <a:r>
              <a:rPr lang="ru-RU" sz="2400" dirty="0" smtClean="0">
                <a:solidFill>
                  <a:srgbClr val="FF0000"/>
                </a:solidFill>
                <a:latin typeface="Times New Roman" pitchFamily="18" charset="0"/>
                <a:cs typeface="Times New Roman" pitchFamily="18" charset="0"/>
              </a:rPr>
              <a:t>«Эмоции»</a:t>
            </a:r>
          </a:p>
          <a:p>
            <a:pPr algn="ctr"/>
            <a:r>
              <a:rPr lang="ru-RU" sz="2400" dirty="0" smtClean="0">
                <a:solidFill>
                  <a:srgbClr val="FF0000"/>
                </a:solidFill>
                <a:latin typeface="Times New Roman" pitchFamily="18" charset="0"/>
                <a:cs typeface="Times New Roman" pitchFamily="18" charset="0"/>
              </a:rPr>
              <a:t>«Отгадай маску»</a:t>
            </a:r>
            <a:endParaRPr lang="ru-RU" sz="2400" dirty="0">
              <a:solidFill>
                <a:srgbClr val="FF0000"/>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catherineasquithgallery.com/uploads/posts/2021-02/1613583169_55-p-fon-dlya-prezentatsii-teatr-7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073" name="Picture 1" descr="C:\Users\Пользователь\Desktop\театральная неделя\20220329_094254.jpg"/>
          <p:cNvPicPr>
            <a:picLocks noChangeAspect="1" noChangeArrowheads="1"/>
          </p:cNvPicPr>
          <p:nvPr/>
        </p:nvPicPr>
        <p:blipFill>
          <a:blip r:embed="rId3" cstate="print"/>
          <a:srcRect/>
          <a:stretch>
            <a:fillRect/>
          </a:stretch>
        </p:blipFill>
        <p:spPr bwMode="auto">
          <a:xfrm>
            <a:off x="1187624" y="1628800"/>
            <a:ext cx="3862736" cy="2897052"/>
          </a:xfrm>
          <a:prstGeom prst="rect">
            <a:avLst/>
          </a:prstGeom>
          <a:noFill/>
        </p:spPr>
      </p:pic>
      <p:pic>
        <p:nvPicPr>
          <p:cNvPr id="3074" name="Picture 2" descr="C:\Users\Пользователь\Desktop\театральная неделя\20220328_155347.jpg"/>
          <p:cNvPicPr>
            <a:picLocks noChangeAspect="1" noChangeArrowheads="1"/>
          </p:cNvPicPr>
          <p:nvPr/>
        </p:nvPicPr>
        <p:blipFill>
          <a:blip r:embed="rId4" cstate="print"/>
          <a:srcRect/>
          <a:stretch>
            <a:fillRect/>
          </a:stretch>
        </p:blipFill>
        <p:spPr bwMode="auto">
          <a:xfrm>
            <a:off x="5076056" y="3861048"/>
            <a:ext cx="3672408" cy="2754306"/>
          </a:xfrm>
          <a:prstGeom prst="rect">
            <a:avLst/>
          </a:prstGeom>
          <a:noFill/>
        </p:spPr>
      </p:pic>
      <p:sp>
        <p:nvSpPr>
          <p:cNvPr id="5" name="TextBox 4"/>
          <p:cNvSpPr txBox="1"/>
          <p:nvPr/>
        </p:nvSpPr>
        <p:spPr>
          <a:xfrm>
            <a:off x="5508104" y="1700808"/>
            <a:ext cx="2376264" cy="1569660"/>
          </a:xfrm>
          <a:prstGeom prst="rect">
            <a:avLst/>
          </a:prstGeom>
          <a:noFill/>
        </p:spPr>
        <p:txBody>
          <a:bodyPr wrap="square" rtlCol="0">
            <a:spAutoFit/>
          </a:bodyPr>
          <a:lstStyle/>
          <a:p>
            <a:pPr algn="ctr"/>
            <a:r>
              <a:rPr lang="ru-RU" sz="2400" dirty="0" smtClean="0">
                <a:solidFill>
                  <a:srgbClr val="FF0000"/>
                </a:solidFill>
                <a:latin typeface="Times New Roman" pitchFamily="18" charset="0"/>
                <a:cs typeface="Times New Roman" pitchFamily="18" charset="0"/>
              </a:rPr>
              <a:t>Изготовление настольного театра  «Золушка»</a:t>
            </a:r>
            <a:endParaRPr lang="ru-RU" sz="2400" dirty="0">
              <a:solidFill>
                <a:srgbClr val="FF0000"/>
              </a:solidFill>
              <a:latin typeface="Times New Roman" pitchFamily="18" charset="0"/>
              <a:cs typeface="Times New Roman" pitchFamily="18" charset="0"/>
            </a:endParaRPr>
          </a:p>
        </p:txBody>
      </p:sp>
      <p:sp>
        <p:nvSpPr>
          <p:cNvPr id="6" name="TextBox 5"/>
          <p:cNvSpPr txBox="1"/>
          <p:nvPr/>
        </p:nvSpPr>
        <p:spPr>
          <a:xfrm>
            <a:off x="1763688" y="5085184"/>
            <a:ext cx="2952328" cy="1200329"/>
          </a:xfrm>
          <a:prstGeom prst="rect">
            <a:avLst/>
          </a:prstGeom>
          <a:noFill/>
        </p:spPr>
        <p:txBody>
          <a:bodyPr wrap="square" rtlCol="0">
            <a:spAutoFit/>
          </a:bodyPr>
          <a:lstStyle/>
          <a:p>
            <a:pPr algn="ctr"/>
            <a:r>
              <a:rPr lang="ru-RU" sz="2400" dirty="0" smtClean="0">
                <a:solidFill>
                  <a:srgbClr val="FF0000"/>
                </a:solidFill>
                <a:latin typeface="Times New Roman" pitchFamily="18" charset="0"/>
                <a:cs typeface="Times New Roman" pitchFamily="18" charset="0"/>
              </a:rPr>
              <a:t>Рисование «Пальчиковый театр»</a:t>
            </a:r>
            <a:endParaRPr lang="ru-RU" sz="2400" dirty="0">
              <a:solidFill>
                <a:srgbClr val="FF0000"/>
              </a:solidFill>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5" cstate="print"/>
          <a:srcRect/>
          <a:stretch>
            <a:fillRect/>
          </a:stretch>
        </p:blipFill>
        <p:spPr bwMode="auto">
          <a:xfrm>
            <a:off x="1763688" y="4115616"/>
            <a:ext cx="3656512" cy="2742384"/>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catherineasquithgallery.com/uploads/posts/2021-02/1613583169_55-p-fon-dlya-prezentatsii-teatr-7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050" name="Picture 2" descr="https://i.mycdn.me/i?r=AyH4iRPQ2q0otWIFepML2LxRq2_klCojEWGXJztpoiarMA&amp;fn=w_612"/>
          <p:cNvPicPr>
            <a:picLocks noChangeAspect="1" noChangeArrowheads="1"/>
          </p:cNvPicPr>
          <p:nvPr/>
        </p:nvPicPr>
        <p:blipFill>
          <a:blip r:embed="rId3" cstate="print"/>
          <a:srcRect/>
          <a:stretch>
            <a:fillRect/>
          </a:stretch>
        </p:blipFill>
        <p:spPr bwMode="auto">
          <a:xfrm>
            <a:off x="1259632" y="1772816"/>
            <a:ext cx="3621584" cy="2716188"/>
          </a:xfrm>
          <a:prstGeom prst="rect">
            <a:avLst/>
          </a:prstGeom>
          <a:noFill/>
        </p:spPr>
      </p:pic>
      <p:pic>
        <p:nvPicPr>
          <p:cNvPr id="2052" name="Picture 4" descr="https://i.mycdn.me/i?r=AyH4iRPQ2q0otWIFepML2LxRw69WL3wqZKResm2sC2WwzA&amp;fn=w_612"/>
          <p:cNvPicPr>
            <a:picLocks noChangeAspect="1" noChangeArrowheads="1"/>
          </p:cNvPicPr>
          <p:nvPr/>
        </p:nvPicPr>
        <p:blipFill>
          <a:blip r:embed="rId4" cstate="print"/>
          <a:srcRect/>
          <a:stretch>
            <a:fillRect/>
          </a:stretch>
        </p:blipFill>
        <p:spPr bwMode="auto">
          <a:xfrm>
            <a:off x="4932040" y="3573016"/>
            <a:ext cx="4211960" cy="2924972"/>
          </a:xfrm>
          <a:prstGeom prst="rect">
            <a:avLst/>
          </a:prstGeom>
          <a:noFill/>
        </p:spPr>
      </p:pic>
      <p:sp>
        <p:nvSpPr>
          <p:cNvPr id="5" name="TextBox 4"/>
          <p:cNvSpPr txBox="1"/>
          <p:nvPr/>
        </p:nvSpPr>
        <p:spPr>
          <a:xfrm>
            <a:off x="5580112" y="1844824"/>
            <a:ext cx="3168352" cy="1200329"/>
          </a:xfrm>
          <a:prstGeom prst="rect">
            <a:avLst/>
          </a:prstGeom>
          <a:noFill/>
        </p:spPr>
        <p:txBody>
          <a:bodyPr wrap="square" rtlCol="0">
            <a:spAutoFit/>
          </a:bodyPr>
          <a:lstStyle/>
          <a:p>
            <a:r>
              <a:rPr lang="ru-RU" sz="2400" dirty="0" smtClean="0">
                <a:solidFill>
                  <a:srgbClr val="FF0000"/>
                </a:solidFill>
                <a:latin typeface="Times New Roman" pitchFamily="18" charset="0"/>
                <a:cs typeface="Times New Roman" pitchFamily="18" charset="0"/>
              </a:rPr>
              <a:t>Просмотр сказки в Северотатарском ДК</a:t>
            </a:r>
          </a:p>
          <a:p>
            <a:r>
              <a:rPr lang="ru-RU" sz="2400" dirty="0" smtClean="0">
                <a:solidFill>
                  <a:srgbClr val="FF0000"/>
                </a:solidFill>
                <a:latin typeface="Times New Roman" pitchFamily="18" charset="0"/>
                <a:cs typeface="Times New Roman" pitchFamily="18" charset="0"/>
              </a:rPr>
              <a:t>«Маша и медведь»</a:t>
            </a:r>
            <a:endParaRPr lang="ru-RU" sz="2400" dirty="0">
              <a:solidFill>
                <a:srgbClr val="FF0000"/>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catherineasquithgallery.com/uploads/posts/2021-02/1613583169_55-p-fon-dlya-prezentatsii-teatr-7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3554" name="Picture 2" descr="C:\Users\Пользователь\Desktop\театральная неделя\20220401_094329.jpg"/>
          <p:cNvPicPr>
            <a:picLocks noChangeAspect="1" noChangeArrowheads="1"/>
          </p:cNvPicPr>
          <p:nvPr/>
        </p:nvPicPr>
        <p:blipFill>
          <a:blip r:embed="rId3" cstate="print"/>
          <a:srcRect/>
          <a:stretch>
            <a:fillRect/>
          </a:stretch>
        </p:blipFill>
        <p:spPr bwMode="auto">
          <a:xfrm>
            <a:off x="1475656" y="1196752"/>
            <a:ext cx="2976331" cy="2232248"/>
          </a:xfrm>
          <a:prstGeom prst="rect">
            <a:avLst/>
          </a:prstGeom>
          <a:noFill/>
        </p:spPr>
      </p:pic>
      <p:pic>
        <p:nvPicPr>
          <p:cNvPr id="23556" name="Picture 4" descr="C:\Users\Пользователь\Desktop\театральная неделя\20220401_095045.jpg"/>
          <p:cNvPicPr>
            <a:picLocks noChangeAspect="1" noChangeArrowheads="1"/>
          </p:cNvPicPr>
          <p:nvPr/>
        </p:nvPicPr>
        <p:blipFill>
          <a:blip r:embed="rId4" cstate="print"/>
          <a:srcRect/>
          <a:stretch>
            <a:fillRect/>
          </a:stretch>
        </p:blipFill>
        <p:spPr bwMode="auto">
          <a:xfrm>
            <a:off x="5292079" y="3717032"/>
            <a:ext cx="3648405" cy="2736304"/>
          </a:xfrm>
          <a:prstGeom prst="rect">
            <a:avLst/>
          </a:prstGeom>
          <a:noFill/>
        </p:spPr>
      </p:pic>
      <p:pic>
        <p:nvPicPr>
          <p:cNvPr id="23557" name="Picture 5" descr="C:\Users\Пользователь\Desktop\театральная неделя\20220401_094744.jpg"/>
          <p:cNvPicPr>
            <a:picLocks noChangeAspect="1" noChangeArrowheads="1"/>
          </p:cNvPicPr>
          <p:nvPr/>
        </p:nvPicPr>
        <p:blipFill>
          <a:blip r:embed="rId5" cstate="print"/>
          <a:srcRect/>
          <a:stretch>
            <a:fillRect/>
          </a:stretch>
        </p:blipFill>
        <p:spPr bwMode="auto">
          <a:xfrm>
            <a:off x="1475656" y="3789040"/>
            <a:ext cx="3600400" cy="2700300"/>
          </a:xfrm>
          <a:prstGeom prst="rect">
            <a:avLst/>
          </a:prstGeom>
          <a:noFill/>
        </p:spPr>
      </p:pic>
      <p:sp>
        <p:nvSpPr>
          <p:cNvPr id="7" name="TextBox 6"/>
          <p:cNvSpPr txBox="1"/>
          <p:nvPr/>
        </p:nvSpPr>
        <p:spPr>
          <a:xfrm>
            <a:off x="4967536" y="1916832"/>
            <a:ext cx="4176464" cy="1200329"/>
          </a:xfrm>
          <a:prstGeom prst="rect">
            <a:avLst/>
          </a:prstGeom>
          <a:noFill/>
        </p:spPr>
        <p:txBody>
          <a:bodyPr wrap="square" rtlCol="0">
            <a:spAutoFit/>
          </a:bodyPr>
          <a:lstStyle/>
          <a:p>
            <a:pPr algn="ctr"/>
            <a:r>
              <a:rPr lang="ru-RU" sz="2400" dirty="0" smtClean="0">
                <a:solidFill>
                  <a:srgbClr val="FF0000"/>
                </a:solidFill>
                <a:latin typeface="Times New Roman" pitchFamily="18" charset="0"/>
                <a:cs typeface="Times New Roman" pitchFamily="18" charset="0"/>
              </a:rPr>
              <a:t>Инсценировка сказки К. Чуковского</a:t>
            </a:r>
          </a:p>
          <a:p>
            <a:pPr algn="ctr"/>
            <a:r>
              <a:rPr lang="ru-RU" sz="2400" dirty="0" smtClean="0">
                <a:solidFill>
                  <a:srgbClr val="FF0000"/>
                </a:solidFill>
                <a:latin typeface="Times New Roman" pitchFamily="18" charset="0"/>
                <a:cs typeface="Times New Roman" pitchFamily="18" charset="0"/>
              </a:rPr>
              <a:t>«Муха –Цокотуха»</a:t>
            </a:r>
            <a:endParaRPr lang="ru-RU" sz="2400" dirty="0">
              <a:solidFill>
                <a:srgbClr val="FF0000"/>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catherineasquithgallery.com/uploads/posts/2021-02/1613583169_55-p-fon-dlya-prezentatsii-teatr-7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Прямоугольник 5"/>
          <p:cNvSpPr/>
          <p:nvPr/>
        </p:nvSpPr>
        <p:spPr>
          <a:xfrm>
            <a:off x="1115616" y="2413338"/>
            <a:ext cx="8028384" cy="2369880"/>
          </a:xfrm>
          <a:prstGeom prst="rect">
            <a:avLst/>
          </a:prstGeom>
        </p:spPr>
        <p:txBody>
          <a:bodyPr wrap="square">
            <a:spAutoFit/>
          </a:bodyPr>
          <a:lstStyle/>
          <a:p>
            <a:pPr algn="ctr"/>
            <a:r>
              <a:rPr lang="ru-RU" sz="2800" dirty="0" smtClean="0">
                <a:solidFill>
                  <a:srgbClr val="FF0000"/>
                </a:solidFill>
                <a:latin typeface="Times New Roman" pitchFamily="18" charset="0"/>
                <a:cs typeface="Times New Roman" pitchFamily="18" charset="0"/>
              </a:rPr>
              <a:t>Результат:</a:t>
            </a:r>
          </a:p>
          <a:p>
            <a:pPr algn="ctr"/>
            <a:r>
              <a:rPr lang="ru-RU" sz="2400" dirty="0" smtClean="0">
                <a:latin typeface="Times New Roman" pitchFamily="18" charset="0"/>
                <a:cs typeface="Times New Roman" pitchFamily="18" charset="0"/>
              </a:rPr>
              <a:t>Дети познакомились с историей </a:t>
            </a:r>
            <a:r>
              <a:rPr lang="ru-RU" sz="2400" dirty="0" err="1" smtClean="0">
                <a:latin typeface="Times New Roman" pitchFamily="18" charset="0"/>
                <a:cs typeface="Times New Roman" pitchFamily="18" charset="0"/>
              </a:rPr>
              <a:t>театра,его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видами,способами</a:t>
            </a:r>
            <a:r>
              <a:rPr lang="ru-RU" sz="2400" dirty="0" smtClean="0">
                <a:latin typeface="Times New Roman" pitchFamily="18" charset="0"/>
                <a:cs typeface="Times New Roman" pitchFamily="18" charset="0"/>
              </a:rPr>
              <a:t> изготовления и обыгрывания</a:t>
            </a:r>
            <a:r>
              <a:rPr lang="ru-RU" sz="2400" dirty="0" smtClean="0">
                <a:latin typeface="Times New Roman" pitchFamily="18" charset="0"/>
                <a:cs typeface="Times New Roman" pitchFamily="18" charset="0"/>
              </a:rPr>
              <a:t>.</a:t>
            </a:r>
          </a:p>
          <a:p>
            <a:pPr algn="ctr"/>
            <a:r>
              <a:rPr lang="ru-RU" sz="2400" dirty="0" smtClean="0">
                <a:latin typeface="Times New Roman" pitchFamily="18" charset="0"/>
                <a:cs typeface="Times New Roman" pitchFamily="18" charset="0"/>
              </a:rPr>
              <a:t>Мы </a:t>
            </a:r>
            <a:r>
              <a:rPr lang="ru-RU" sz="2400" dirty="0" smtClean="0">
                <a:latin typeface="Times New Roman" pitchFamily="18" charset="0"/>
                <a:cs typeface="Times New Roman" pitchFamily="18" charset="0"/>
              </a:rPr>
              <a:t>познакомились с правилами поведения в театре</a:t>
            </a:r>
            <a:r>
              <a:rPr lang="ru-RU" sz="2400" dirty="0" smtClean="0">
                <a:latin typeface="Times New Roman" pitchFamily="18" charset="0"/>
                <a:cs typeface="Times New Roman" pitchFamily="18" charset="0"/>
              </a:rPr>
              <a:t>.</a:t>
            </a:r>
          </a:p>
          <a:p>
            <a:pPr algn="ctr"/>
            <a:r>
              <a:rPr lang="ru-RU" sz="2400" dirty="0" smtClean="0">
                <a:latin typeface="Times New Roman" pitchFamily="18" charset="0"/>
                <a:cs typeface="Times New Roman" pitchFamily="18" charset="0"/>
              </a:rPr>
              <a:t>Ребята </a:t>
            </a:r>
            <a:r>
              <a:rPr lang="ru-RU" sz="2400" dirty="0" smtClean="0">
                <a:latin typeface="Times New Roman" pitchFamily="18" charset="0"/>
                <a:cs typeface="Times New Roman" pitchFamily="18" charset="0"/>
              </a:rPr>
              <a:t>научились работать в коллективе</a:t>
            </a:r>
            <a:r>
              <a:rPr lang="ru-RU" sz="2400" dirty="0" smtClean="0">
                <a:latin typeface="Times New Roman" pitchFamily="18" charset="0"/>
                <a:cs typeface="Times New Roman" pitchFamily="18" charset="0"/>
              </a:rPr>
              <a:t>.</a:t>
            </a:r>
          </a:p>
          <a:p>
            <a:pPr algn="ctr"/>
            <a:r>
              <a:rPr lang="ru-RU" sz="2400" dirty="0" smtClean="0">
                <a:latin typeface="Times New Roman" pitchFamily="18" charset="0"/>
                <a:cs typeface="Times New Roman" pitchFamily="18" charset="0"/>
              </a:rPr>
              <a:t>А </a:t>
            </a:r>
            <a:r>
              <a:rPr lang="ru-RU" sz="2400" dirty="0" smtClean="0">
                <a:latin typeface="Times New Roman" pitchFamily="18" charset="0"/>
                <a:cs typeface="Times New Roman" pitchFamily="18" charset="0"/>
              </a:rPr>
              <a:t>самое главное у детей появился интерес к театру</a:t>
            </a:r>
            <a:r>
              <a:rPr lang="ru-RU" sz="2400" dirty="0" smtClean="0"/>
              <a:t>.</a:t>
            </a:r>
            <a:endParaRPr lang="ru-RU"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catherineasquithgallery.com/uploads/posts/2021-02/1613583169_55-p-fon-dlya-prezentatsii-teatr-7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3635896" y="1412776"/>
            <a:ext cx="5220072" cy="1477328"/>
          </a:xfrm>
          <a:prstGeom prst="rect">
            <a:avLst/>
          </a:prstGeom>
        </p:spPr>
        <p:txBody>
          <a:bodyPr wrap="square">
            <a:spAutoFit/>
          </a:bodyPr>
          <a:lstStyle/>
          <a:p>
            <a:pPr algn="r"/>
            <a:r>
              <a:rPr lang="ru-RU" b="1" i="1" dirty="0" smtClean="0"/>
              <a:t>Театр – это волшебный мир!</a:t>
            </a:r>
            <a:endParaRPr lang="ru-RU" dirty="0" smtClean="0"/>
          </a:p>
          <a:p>
            <a:pPr algn="r"/>
            <a:r>
              <a:rPr lang="ru-RU" b="1" i="1" dirty="0" smtClean="0"/>
              <a:t>Он дает уроки красоты, морали и нравственности.</a:t>
            </a:r>
            <a:endParaRPr lang="ru-RU" dirty="0" smtClean="0"/>
          </a:p>
          <a:p>
            <a:pPr algn="r"/>
            <a:r>
              <a:rPr lang="ru-RU" b="1" i="1" dirty="0" smtClean="0"/>
              <a:t>А чем они богаче, тем успешнее идет развитие духовного мира детей.</a:t>
            </a:r>
            <a:endParaRPr lang="ru-RU" dirty="0"/>
          </a:p>
        </p:txBody>
      </p:sp>
      <p:pic>
        <p:nvPicPr>
          <p:cNvPr id="1026" name="Picture 2" descr="C:\Users\Пользователь\Desktop\театральная неделя\20220328_155357.jpg"/>
          <p:cNvPicPr>
            <a:picLocks noChangeAspect="1" noChangeArrowheads="1"/>
          </p:cNvPicPr>
          <p:nvPr/>
        </p:nvPicPr>
        <p:blipFill>
          <a:blip r:embed="rId3" cstate="print"/>
          <a:srcRect/>
          <a:stretch>
            <a:fillRect/>
          </a:stretch>
        </p:blipFill>
        <p:spPr bwMode="auto">
          <a:xfrm>
            <a:off x="2267744" y="2807550"/>
            <a:ext cx="5400600" cy="4050450"/>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catherineasquithgallery.com/uploads/posts/2021-02/1613583169_55-p-fon-dlya-prezentatsii-teatr-7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3491880" y="1340768"/>
            <a:ext cx="5220072" cy="369332"/>
          </a:xfrm>
          <a:prstGeom prst="rect">
            <a:avLst/>
          </a:prstGeom>
        </p:spPr>
        <p:txBody>
          <a:bodyPr wrap="square">
            <a:spAutoFit/>
          </a:bodyPr>
          <a:lstStyle/>
          <a:p>
            <a:pPr algn="r"/>
            <a:r>
              <a:rPr lang="ru-RU" b="1" i="1" dirty="0" smtClean="0"/>
              <a:t>!</a:t>
            </a:r>
            <a:endParaRPr lang="ru-RU" dirty="0" smtClean="0"/>
          </a:p>
        </p:txBody>
      </p:sp>
      <p:sp>
        <p:nvSpPr>
          <p:cNvPr id="5" name="Прямоугольник 4"/>
          <p:cNvSpPr/>
          <p:nvPr/>
        </p:nvSpPr>
        <p:spPr>
          <a:xfrm>
            <a:off x="1403648" y="1340768"/>
            <a:ext cx="5814392" cy="4154984"/>
          </a:xfrm>
          <a:prstGeom prst="rect">
            <a:avLst/>
          </a:prstGeom>
        </p:spPr>
        <p:txBody>
          <a:bodyPr wrap="square">
            <a:spAutoFit/>
          </a:bodyPr>
          <a:lstStyle/>
          <a:p>
            <a:r>
              <a:rPr lang="ru-RU" sz="2400" b="1" dirty="0" smtClean="0">
                <a:solidFill>
                  <a:srgbClr val="FF0000"/>
                </a:solidFill>
                <a:latin typeface="Times New Roman" panose="02020603050405020304" pitchFamily="18" charset="0"/>
                <a:cs typeface="Times New Roman" panose="02020603050405020304" pitchFamily="18" charset="0"/>
              </a:rPr>
              <a:t>Вид проекта: </a:t>
            </a:r>
            <a:r>
              <a:rPr lang="ru-RU" sz="2400" dirty="0" smtClean="0">
                <a:latin typeface="Times New Roman" panose="02020603050405020304" pitchFamily="18" charset="0"/>
                <a:cs typeface="Times New Roman" panose="02020603050405020304" pitchFamily="18" charset="0"/>
              </a:rPr>
              <a:t>познавательно</a:t>
            </a:r>
            <a:r>
              <a:rPr lang="ru-RU" sz="2400" b="1" dirty="0" smtClean="0">
                <a:latin typeface="Times New Roman" panose="02020603050405020304" pitchFamily="18" charset="0"/>
                <a:cs typeface="Times New Roman" panose="02020603050405020304" pitchFamily="18" charset="0"/>
              </a:rPr>
              <a:t>-</a:t>
            </a:r>
            <a:r>
              <a:rPr lang="ru-RU" sz="2400" dirty="0" smtClean="0">
                <a:latin typeface="Times New Roman" panose="02020603050405020304" pitchFamily="18" charset="0"/>
                <a:cs typeface="Times New Roman" panose="02020603050405020304" pitchFamily="18" charset="0"/>
              </a:rPr>
              <a:t>творческий, фронтальный.</a:t>
            </a:r>
          </a:p>
          <a:p>
            <a:endParaRPr lang="ru-RU" sz="2400" dirty="0" smtClean="0">
              <a:solidFill>
                <a:srgbClr val="002060"/>
              </a:solidFill>
              <a:latin typeface="Times New Roman" panose="02020603050405020304" pitchFamily="18" charset="0"/>
              <a:cs typeface="Times New Roman" panose="02020603050405020304" pitchFamily="18" charset="0"/>
            </a:endParaRPr>
          </a:p>
          <a:p>
            <a:r>
              <a:rPr lang="ru-RU" sz="2400" b="1" dirty="0" smtClean="0">
                <a:solidFill>
                  <a:schemeClr val="tx2"/>
                </a:solidFill>
                <a:latin typeface="Times New Roman" panose="02020603050405020304" pitchFamily="18" charset="0"/>
                <a:cs typeface="Times New Roman" panose="02020603050405020304" pitchFamily="18" charset="0"/>
              </a:rPr>
              <a:t> </a:t>
            </a:r>
            <a:r>
              <a:rPr lang="ru-RU" sz="2400" b="1" dirty="0" smtClean="0">
                <a:solidFill>
                  <a:srgbClr val="FF0000"/>
                </a:solidFill>
                <a:latin typeface="Times New Roman" panose="02020603050405020304" pitchFamily="18" charset="0"/>
                <a:cs typeface="Times New Roman" panose="02020603050405020304" pitchFamily="18" charset="0"/>
              </a:rPr>
              <a:t>Участники проекта</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воспитанники </a:t>
            </a:r>
            <a:r>
              <a:rPr lang="ru-RU" sz="2400" dirty="0" smtClean="0">
                <a:latin typeface="Times New Roman" panose="02020603050405020304" pitchFamily="18" charset="0"/>
                <a:cs typeface="Times New Roman" panose="02020603050405020304" pitchFamily="18" charset="0"/>
              </a:rPr>
              <a:t>старшей группы, </a:t>
            </a:r>
            <a:r>
              <a:rPr lang="ru-RU" sz="2400" dirty="0" smtClean="0">
                <a:latin typeface="Times New Roman" panose="02020603050405020304" pitchFamily="18" charset="0"/>
                <a:cs typeface="Times New Roman" panose="02020603050405020304" pitchFamily="18" charset="0"/>
              </a:rPr>
              <a:t>педагоги, родители.</a:t>
            </a:r>
            <a:r>
              <a:rPr lang="ru-RU" sz="2400" b="1" dirty="0" smtClean="0">
                <a:latin typeface="Times New Roman" panose="02020603050405020304" pitchFamily="18" charset="0"/>
                <a:cs typeface="Times New Roman" panose="02020603050405020304" pitchFamily="18" charset="0"/>
              </a:rPr>
              <a:t> </a:t>
            </a:r>
          </a:p>
          <a:p>
            <a:endParaRPr lang="ru-RU" sz="2400" b="1" dirty="0" smtClean="0">
              <a:solidFill>
                <a:srgbClr val="002060"/>
              </a:solidFill>
              <a:latin typeface="Times New Roman" panose="02020603050405020304" pitchFamily="18" charset="0"/>
              <a:cs typeface="Times New Roman" panose="02020603050405020304" pitchFamily="18" charset="0"/>
            </a:endParaRPr>
          </a:p>
          <a:p>
            <a:r>
              <a:rPr lang="ru-RU" sz="2400" b="1" dirty="0" smtClean="0">
                <a:solidFill>
                  <a:srgbClr val="FF0000"/>
                </a:solidFill>
                <a:latin typeface="Times New Roman" panose="02020603050405020304" pitchFamily="18" charset="0"/>
                <a:cs typeface="Times New Roman" panose="02020603050405020304" pitchFamily="18" charset="0"/>
              </a:rPr>
              <a:t>Возраст </a:t>
            </a:r>
            <a:r>
              <a:rPr lang="ru-RU" sz="2400" b="1" dirty="0" smtClean="0">
                <a:solidFill>
                  <a:srgbClr val="FF0000"/>
                </a:solidFill>
                <a:latin typeface="Times New Roman" panose="02020603050405020304" pitchFamily="18" charset="0"/>
                <a:cs typeface="Times New Roman" panose="02020603050405020304" pitchFamily="18" charset="0"/>
              </a:rPr>
              <a:t>детей</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старшая </a:t>
            </a:r>
            <a:r>
              <a:rPr lang="ru-RU" sz="2400" dirty="0" smtClean="0">
                <a:latin typeface="Times New Roman" panose="02020603050405020304" pitchFamily="18" charset="0"/>
                <a:cs typeface="Times New Roman" panose="02020603050405020304" pitchFamily="18" charset="0"/>
              </a:rPr>
              <a:t>группа (дети 5-7 лет)</a:t>
            </a:r>
          </a:p>
          <a:p>
            <a:pPr lvl="0"/>
            <a:endParaRPr lang="ru-RU" sz="2400" b="1" dirty="0" smtClean="0">
              <a:solidFill>
                <a:srgbClr val="FF0000"/>
              </a:solidFill>
              <a:latin typeface="Times New Roman" panose="02020603050405020304" pitchFamily="18" charset="0"/>
              <a:ea typeface="Calibri" pitchFamily="34" charset="0"/>
              <a:cs typeface="Times New Roman" panose="02020603050405020304" pitchFamily="18" charset="0"/>
            </a:endParaRPr>
          </a:p>
          <a:p>
            <a:pPr lvl="0"/>
            <a:r>
              <a:rPr lang="ru-RU" sz="2400" b="1" dirty="0" smtClean="0">
                <a:solidFill>
                  <a:srgbClr val="FF0000"/>
                </a:solidFill>
                <a:latin typeface="Times New Roman" panose="02020603050405020304" pitchFamily="18" charset="0"/>
                <a:ea typeface="Calibri" pitchFamily="34" charset="0"/>
                <a:cs typeface="Times New Roman" panose="02020603050405020304" pitchFamily="18" charset="0"/>
              </a:rPr>
              <a:t>Продолжительность проекта</a:t>
            </a:r>
            <a:r>
              <a:rPr lang="ru-RU" sz="2400" dirty="0" smtClean="0">
                <a:solidFill>
                  <a:srgbClr val="FF0000"/>
                </a:solidFill>
                <a:latin typeface="Times New Roman" panose="02020603050405020304" pitchFamily="18" charset="0"/>
                <a:ea typeface="Calibri" pitchFamily="34" charset="0"/>
                <a:cs typeface="Times New Roman" panose="02020603050405020304" pitchFamily="18" charset="0"/>
              </a:rPr>
              <a:t>: </a:t>
            </a:r>
            <a:r>
              <a:rPr lang="ru-RU" sz="2400" dirty="0" smtClean="0">
                <a:latin typeface="Times New Roman" panose="02020603050405020304" pitchFamily="18" charset="0"/>
                <a:ea typeface="Calibri" pitchFamily="34" charset="0"/>
                <a:cs typeface="Times New Roman" panose="02020603050405020304" pitchFamily="18" charset="0"/>
              </a:rPr>
              <a:t>краткосрочный (21 марта-31 марта)</a:t>
            </a:r>
            <a:endParaRPr lang="ru-RU" sz="2400" dirty="0"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catherineasquithgallery.com/uploads/posts/2021-02/1613583169_55-p-fon-dlya-prezentatsii-teatr-75.jpg"/>
          <p:cNvPicPr>
            <a:picLocks noChangeAspect="1" noChangeArrowheads="1"/>
          </p:cNvPicPr>
          <p:nvPr/>
        </p:nvPicPr>
        <p:blipFill>
          <a:blip r:embed="rId2" cstate="print"/>
          <a:srcRect/>
          <a:stretch>
            <a:fillRect/>
          </a:stretch>
        </p:blipFill>
        <p:spPr bwMode="auto">
          <a:xfrm>
            <a:off x="0" y="-315416"/>
            <a:ext cx="9144000" cy="6858000"/>
          </a:xfrm>
          <a:prstGeom prst="rect">
            <a:avLst/>
          </a:prstGeom>
          <a:noFill/>
        </p:spPr>
      </p:pic>
      <p:sp>
        <p:nvSpPr>
          <p:cNvPr id="3" name="Прямоугольник 2"/>
          <p:cNvSpPr/>
          <p:nvPr/>
        </p:nvSpPr>
        <p:spPr>
          <a:xfrm>
            <a:off x="1691680" y="1628800"/>
            <a:ext cx="7164288" cy="4585871"/>
          </a:xfrm>
          <a:prstGeom prst="rect">
            <a:avLst/>
          </a:prstGeom>
        </p:spPr>
        <p:txBody>
          <a:bodyPr wrap="square">
            <a:spAutoFit/>
          </a:bodyPr>
          <a:lstStyle/>
          <a:p>
            <a:pPr algn="ctr"/>
            <a:r>
              <a:rPr lang="ru-RU" sz="3200" b="1" dirty="0" smtClean="0">
                <a:solidFill>
                  <a:srgbClr val="FF0000"/>
                </a:solidFill>
                <a:latin typeface="Times New Roman" pitchFamily="18" charset="0"/>
                <a:cs typeface="Times New Roman" pitchFamily="18" charset="0"/>
              </a:rPr>
              <a:t>Проблема</a:t>
            </a:r>
            <a:r>
              <a:rPr lang="ru-RU" sz="3200" b="1" dirty="0" smtClean="0">
                <a:latin typeface="Times New Roman" pitchFamily="18" charset="0"/>
                <a:cs typeface="Times New Roman" pitchFamily="18" charset="0"/>
              </a:rPr>
              <a:t>.</a:t>
            </a:r>
            <a:endParaRPr lang="ru-RU" sz="3200" dirty="0" smtClean="0">
              <a:latin typeface="Times New Roman" pitchFamily="18" charset="0"/>
              <a:cs typeface="Times New Roman" pitchFamily="18" charset="0"/>
            </a:endParaRPr>
          </a:p>
          <a:p>
            <a:pPr algn="ctr"/>
            <a:r>
              <a:rPr lang="ru-RU" sz="2000" dirty="0" smtClean="0">
                <a:latin typeface="Times New Roman" pitchFamily="18" charset="0"/>
                <a:cs typeface="Times New Roman" pitchFamily="18" charset="0"/>
              </a:rPr>
              <a:t>В последнее время отмечается недостаточное внимание родителей и детей к театру. Вследствие этого, многие дети отличаются застенчивостью, скованностью на открытых мероприятиях, заниженной самооценкой, слабо развитым творческим воображением, узкими представлениями об окружающей действительности. Также присутствуют такие негативные проявления, как грубость, эмоциональная глухота, враждебность и т.п.</a:t>
            </a:r>
          </a:p>
          <a:p>
            <a:pPr algn="ctr"/>
            <a:r>
              <a:rPr lang="ru-RU" sz="2000" dirty="0" smtClean="0">
                <a:latin typeface="Times New Roman" pitchFamily="18" charset="0"/>
                <a:cs typeface="Times New Roman" pitchFamily="18" charset="0"/>
              </a:rPr>
              <a:t>Решение этих проблем – театрализованная деятельность, т.к. самый короткий путь эмоционального раскрепощения ребёнка, снятия зажатости обучения, чувствованию и художественному воображению – это путь через игру, фантазирование, сочинительство</a:t>
            </a:r>
            <a:r>
              <a:rPr lang="ru-RU" dirty="0" smtClean="0"/>
              <a:t>.</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catherineasquithgallery.com/uploads/posts/2021-02/1613583169_55-p-fon-dlya-prezentatsii-teatr-7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1979712" y="1533465"/>
            <a:ext cx="6606480" cy="5324535"/>
          </a:xfrm>
          <a:prstGeom prst="rect">
            <a:avLst/>
          </a:prstGeom>
        </p:spPr>
        <p:txBody>
          <a:bodyPr wrap="square">
            <a:spAutoFit/>
          </a:bodyPr>
          <a:lstStyle/>
          <a:p>
            <a:pPr algn="ctr"/>
            <a:r>
              <a:rPr lang="ru-RU" sz="2000" b="1" dirty="0" smtClean="0">
                <a:solidFill>
                  <a:srgbClr val="FF0000"/>
                </a:solidFill>
                <a:latin typeface="Times New Roman" pitchFamily="18" charset="0"/>
                <a:cs typeface="Times New Roman" pitchFamily="18" charset="0"/>
              </a:rPr>
              <a:t>Актуальность проекта:</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Театральная деятельность - это самый распространенный вид детского творчества. Она близка и понятна ребёнку, глубоко лежит в его природе и находит свое отражение стихийно, потому что связана с игрой. Занятия театрализованной деятельностью помогают развить интересы и способности ребенка, способствуют общему развитию; проявлению любознательности, усвоению новой информации и новых способов действия, развитию ассоциативного мышления. У ребенка развивается умение комбинировать образы, интуиция, смекалка и изобретательность, способность к импровизации. Занятия театральной деятельностью и частые выступления на сцене перед зрителями способствуют реализации творческих сил и духовных потребностей ребенка, раскрепощению и повышению самооценки, и, в итоге - раскрытию творческого потенциала ребенка.</a:t>
            </a:r>
            <a:endParaRPr lang="ru-RU" sz="20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catherineasquithgallery.com/uploads/posts/2021-02/1613583169_55-p-fon-dlya-prezentatsii-teatr-7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1835696" y="1484784"/>
            <a:ext cx="6156176" cy="4832092"/>
          </a:xfrm>
          <a:prstGeom prst="rect">
            <a:avLst/>
          </a:prstGeom>
        </p:spPr>
        <p:txBody>
          <a:bodyPr wrap="square">
            <a:spAutoFit/>
          </a:bodyPr>
          <a:lstStyle/>
          <a:p>
            <a:r>
              <a:rPr lang="ru-RU" sz="2400" dirty="0" smtClean="0">
                <a:solidFill>
                  <a:srgbClr val="FF0000"/>
                </a:solidFill>
                <a:latin typeface="Times New Roman" pitchFamily="18" charset="0"/>
                <a:cs typeface="Times New Roman" pitchFamily="18" charset="0"/>
              </a:rPr>
              <a:t>Цель: </a:t>
            </a:r>
            <a:r>
              <a:rPr lang="ru-RU" sz="2000" dirty="0" smtClean="0">
                <a:latin typeface="Times New Roman" pitchFamily="18" charset="0"/>
                <a:cs typeface="Times New Roman" pitchFamily="18" charset="0"/>
              </a:rPr>
              <a:t>приобщение детей к театральной деятельности через знакомство со сказкой.</a:t>
            </a:r>
            <a:br>
              <a:rPr lang="ru-RU" sz="2000" dirty="0" smtClean="0">
                <a:latin typeface="Times New Roman" pitchFamily="18" charset="0"/>
                <a:cs typeface="Times New Roman" pitchFamily="18" charset="0"/>
              </a:rPr>
            </a:br>
            <a:r>
              <a:rPr lang="ru-RU" sz="2400" dirty="0" smtClean="0">
                <a:solidFill>
                  <a:srgbClr val="FF0000"/>
                </a:solidFill>
                <a:latin typeface="Times New Roman" pitchFamily="18" charset="0"/>
                <a:cs typeface="Times New Roman" pitchFamily="18" charset="0"/>
              </a:rPr>
              <a:t>Программное содержание:</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Познакомить детей с театральным искусством, историей театра и его многообразии. Закрепить правила поведения в театре.</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Совершенствовать умения художественно - речевой деятельности на основе литературных текстов: пересказывать рассказы, сказки близко к тексту, пересказывать от лица литературного героя.</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Способствовать самовыражению в театрализованной игре в процессе создания целостного образа героя в его изменении и развитии.</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Воспитывать положительное отношение детей к театрализованным играм.</a:t>
            </a:r>
            <a:endParaRPr lang="ru-RU" sz="20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catherineasquithgallery.com/uploads/posts/2021-02/1613583169_55-p-fon-dlya-prezentatsii-teatr-7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1907704" y="1772816"/>
            <a:ext cx="6858000" cy="4154984"/>
          </a:xfrm>
          <a:prstGeom prst="rect">
            <a:avLst/>
          </a:prstGeom>
        </p:spPr>
        <p:txBody>
          <a:bodyPr wrap="square">
            <a:spAutoFit/>
          </a:bodyPr>
          <a:lstStyle/>
          <a:p>
            <a:pPr algn="ctr"/>
            <a:r>
              <a:rPr lang="ru-RU" sz="2400" b="1" dirty="0" smtClean="0">
                <a:solidFill>
                  <a:srgbClr val="FF0000"/>
                </a:solidFill>
                <a:latin typeface="Times New Roman" pitchFamily="18" charset="0"/>
                <a:cs typeface="Times New Roman" pitchFamily="18" charset="0"/>
              </a:rPr>
              <a:t>Ожидаемый результат:</a:t>
            </a:r>
            <a:endParaRPr lang="ru-RU" sz="2400" dirty="0" smtClean="0">
              <a:solidFill>
                <a:srgbClr val="FF0000"/>
              </a:solidFill>
              <a:latin typeface="Times New Roman" pitchFamily="18" charset="0"/>
              <a:cs typeface="Times New Roman" pitchFamily="18" charset="0"/>
            </a:endParaRPr>
          </a:p>
          <a:p>
            <a:pPr algn="ctr"/>
            <a:r>
              <a:rPr lang="ru-RU" sz="2400" dirty="0" smtClean="0">
                <a:latin typeface="Times New Roman" pitchFamily="18" charset="0"/>
                <a:cs typeface="Times New Roman" pitchFamily="18" charset="0"/>
              </a:rPr>
              <a:t>• дети и родители познакомятся с историей театра, его видами, способами изготовления и обыгрывания;</a:t>
            </a:r>
          </a:p>
          <a:p>
            <a:pPr algn="ctr"/>
            <a:r>
              <a:rPr lang="ru-RU" sz="2400" dirty="0" smtClean="0">
                <a:latin typeface="Times New Roman" pitchFamily="18" charset="0"/>
                <a:cs typeface="Times New Roman" pitchFamily="18" charset="0"/>
              </a:rPr>
              <a:t>• увлеченное использование театрального уголка детьми в группе с самостоятельной деятельности и дадут хорошие показатели «актерского мастерства» для детей 5-6лет;</a:t>
            </a:r>
          </a:p>
          <a:p>
            <a:pPr algn="ctr"/>
            <a:r>
              <a:rPr lang="ru-RU" sz="2400" dirty="0" smtClean="0">
                <a:latin typeface="Times New Roman" pitchFamily="18" charset="0"/>
                <a:cs typeface="Times New Roman" pitchFamily="18" charset="0"/>
              </a:rPr>
              <a:t>• дети освоят правила поведения в театре;</a:t>
            </a:r>
          </a:p>
          <a:p>
            <a:pPr algn="ctr"/>
            <a:r>
              <a:rPr lang="ru-RU" sz="2400" dirty="0" smtClean="0">
                <a:latin typeface="Times New Roman" pitchFamily="18" charset="0"/>
                <a:cs typeface="Times New Roman" pitchFamily="18" charset="0"/>
              </a:rPr>
              <a:t>• дети научатся работать в коллективе сверстников, выслушивать друг друга, приходить на выручку.</a:t>
            </a:r>
            <a:endParaRPr lang="ru-RU" sz="24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catherineasquithgallery.com/uploads/posts/2021-02/1613583169_55-p-fon-dlya-prezentatsii-teatr-7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4067944" y="764704"/>
            <a:ext cx="5076056" cy="2308324"/>
          </a:xfrm>
          <a:prstGeom prst="rect">
            <a:avLst/>
          </a:prstGeom>
        </p:spPr>
        <p:txBody>
          <a:bodyPr wrap="square">
            <a:spAutoFit/>
          </a:bodyPr>
          <a:lstStyle/>
          <a:p>
            <a:r>
              <a:rPr lang="ru-RU" b="1" dirty="0" smtClean="0">
                <a:solidFill>
                  <a:srgbClr val="FF0000"/>
                </a:solidFill>
              </a:rPr>
              <a:t>Этапы проекта:</a:t>
            </a:r>
            <a:r>
              <a:rPr lang="ru-RU" dirty="0" smtClean="0"/>
              <a:t/>
            </a:r>
            <a:br>
              <a:rPr lang="ru-RU" dirty="0" smtClean="0"/>
            </a:br>
            <a:r>
              <a:rPr lang="ru-RU" dirty="0" smtClean="0">
                <a:solidFill>
                  <a:srgbClr val="FF0000"/>
                </a:solidFill>
              </a:rPr>
              <a:t>1.</a:t>
            </a:r>
            <a:r>
              <a:rPr lang="ru-RU" i="1" dirty="0" smtClean="0">
                <a:solidFill>
                  <a:srgbClr val="FF0000"/>
                </a:solidFill>
              </a:rPr>
              <a:t> Подготовительный этап</a:t>
            </a:r>
            <a:r>
              <a:rPr lang="ru-RU" dirty="0" smtClean="0"/>
              <a:t/>
            </a:r>
            <a:br>
              <a:rPr lang="ru-RU" dirty="0" smtClean="0"/>
            </a:br>
            <a:r>
              <a:rPr lang="ru-RU" dirty="0" smtClean="0"/>
              <a:t> </a:t>
            </a:r>
            <a:r>
              <a:rPr lang="ru-RU" dirty="0" err="1" smtClean="0"/>
              <a:t>_Сбор</a:t>
            </a:r>
            <a:r>
              <a:rPr lang="ru-RU" dirty="0" smtClean="0"/>
              <a:t> литературы</a:t>
            </a:r>
            <a:br>
              <a:rPr lang="ru-RU" dirty="0" smtClean="0"/>
            </a:br>
            <a:r>
              <a:rPr lang="ru-RU" dirty="0" smtClean="0"/>
              <a:t>- Беседы с детьми</a:t>
            </a:r>
            <a:br>
              <a:rPr lang="ru-RU" dirty="0" smtClean="0"/>
            </a:br>
            <a:r>
              <a:rPr lang="ru-RU" dirty="0" smtClean="0"/>
              <a:t>- Составление плана работы</a:t>
            </a:r>
            <a:br>
              <a:rPr lang="ru-RU" dirty="0" smtClean="0"/>
            </a:br>
            <a:r>
              <a:rPr lang="ru-RU" dirty="0" smtClean="0"/>
              <a:t>- Изготовление атрибутов</a:t>
            </a:r>
            <a:br>
              <a:rPr lang="ru-RU" dirty="0" smtClean="0"/>
            </a:br>
            <a:r>
              <a:rPr lang="ru-RU" dirty="0" smtClean="0"/>
              <a:t>- Разработка рекомендаций для родителей</a:t>
            </a:r>
            <a:br>
              <a:rPr lang="ru-RU" dirty="0" smtClean="0"/>
            </a:br>
            <a:r>
              <a:rPr lang="ru-RU" dirty="0" smtClean="0"/>
              <a:t>- Подбор наглядной информации</a:t>
            </a:r>
            <a:endParaRPr lang="ru-RU" dirty="0"/>
          </a:p>
        </p:txBody>
      </p:sp>
      <p:sp>
        <p:nvSpPr>
          <p:cNvPr id="4" name="Прямоугольник 3"/>
          <p:cNvSpPr/>
          <p:nvPr/>
        </p:nvSpPr>
        <p:spPr>
          <a:xfrm>
            <a:off x="1763688" y="2708920"/>
            <a:ext cx="1893467" cy="369332"/>
          </a:xfrm>
          <a:prstGeom prst="rect">
            <a:avLst/>
          </a:prstGeom>
        </p:spPr>
        <p:txBody>
          <a:bodyPr wrap="none">
            <a:spAutoFit/>
          </a:bodyPr>
          <a:lstStyle/>
          <a:p>
            <a:r>
              <a:rPr lang="ru-RU" i="1" dirty="0" smtClean="0">
                <a:solidFill>
                  <a:srgbClr val="FF0000"/>
                </a:solidFill>
              </a:rPr>
              <a:t>2.Основной этап</a:t>
            </a:r>
            <a:endParaRPr lang="ru-RU" dirty="0">
              <a:solidFill>
                <a:srgbClr val="FF0000"/>
              </a:solidFill>
            </a:endParaRPr>
          </a:p>
        </p:txBody>
      </p:sp>
      <p:sp>
        <p:nvSpPr>
          <p:cNvPr id="5" name="Прямоугольник 4"/>
          <p:cNvSpPr/>
          <p:nvPr/>
        </p:nvSpPr>
        <p:spPr>
          <a:xfrm>
            <a:off x="971600" y="2996952"/>
            <a:ext cx="8172400" cy="3970318"/>
          </a:xfrm>
          <a:prstGeom prst="rect">
            <a:avLst/>
          </a:prstGeom>
        </p:spPr>
        <p:txBody>
          <a:bodyPr wrap="square">
            <a:spAutoFit/>
          </a:bodyPr>
          <a:lstStyle/>
          <a:p>
            <a:pPr>
              <a:buFont typeface="Wingdings" pitchFamily="2" charset="2"/>
              <a:buChar char="Ø"/>
            </a:pPr>
            <a:r>
              <a:rPr lang="ru-RU" dirty="0" smtClean="0"/>
              <a:t>Беседа «Что такое театр», «История создания театра», «Театральная азбука» знакомство с театральными </a:t>
            </a:r>
            <a:r>
              <a:rPr lang="ru-RU" dirty="0" smtClean="0"/>
              <a:t>терминами и профессиями</a:t>
            </a:r>
          </a:p>
          <a:p>
            <a:pPr>
              <a:buFont typeface="Wingdings" pitchFamily="2" charset="2"/>
              <a:buChar char="Ø"/>
            </a:pPr>
            <a:r>
              <a:rPr lang="ru-RU" dirty="0" smtClean="0"/>
              <a:t>Показ пальчикового театра по </a:t>
            </a:r>
            <a:r>
              <a:rPr lang="ru-RU" dirty="0" smtClean="0"/>
              <a:t>русским народным сказкам</a:t>
            </a:r>
            <a:endParaRPr lang="ru-RU" dirty="0" smtClean="0"/>
          </a:p>
          <a:p>
            <a:pPr>
              <a:buFont typeface="Wingdings" pitchFamily="2" charset="2"/>
              <a:buChar char="Ø"/>
            </a:pPr>
            <a:r>
              <a:rPr lang="ru-RU" dirty="0" smtClean="0"/>
              <a:t>Язычковая гимнастика: «Путешествие язычка. </a:t>
            </a:r>
          </a:p>
          <a:p>
            <a:pPr>
              <a:buFont typeface="Wingdings" pitchFamily="2" charset="2"/>
              <a:buChar char="Ø"/>
            </a:pPr>
            <a:r>
              <a:rPr lang="ru-RU" dirty="0" smtClean="0"/>
              <a:t>Просмотр в ДК </a:t>
            </a:r>
            <a:r>
              <a:rPr lang="ru-RU" dirty="0" smtClean="0"/>
              <a:t>кукольного спектакля </a:t>
            </a:r>
            <a:r>
              <a:rPr lang="ru-RU" dirty="0" smtClean="0"/>
              <a:t>«</a:t>
            </a:r>
          </a:p>
          <a:p>
            <a:pPr>
              <a:buFont typeface="Wingdings" pitchFamily="2" charset="2"/>
              <a:buChar char="Ø"/>
            </a:pPr>
            <a:r>
              <a:rPr lang="ru-RU" dirty="0" smtClean="0"/>
              <a:t>Рисование </a:t>
            </a:r>
            <a:r>
              <a:rPr lang="ru-RU" dirty="0" smtClean="0"/>
              <a:t>«Сказочный герой(«Кот  в сапогах</a:t>
            </a:r>
            <a:r>
              <a:rPr lang="ru-RU" dirty="0" smtClean="0"/>
              <a:t>»).</a:t>
            </a:r>
          </a:p>
          <a:p>
            <a:pPr>
              <a:buFont typeface="Wingdings" pitchFamily="2" charset="2"/>
              <a:buChar char="Ø"/>
            </a:pPr>
            <a:r>
              <a:rPr lang="ru-RU" dirty="0" smtClean="0"/>
              <a:t>Конструирование для домашнего театра  из подручных средств(</a:t>
            </a:r>
            <a:r>
              <a:rPr lang="ru-RU" dirty="0" err="1" smtClean="0"/>
              <a:t>гусниц</a:t>
            </a:r>
            <a:r>
              <a:rPr lang="ru-RU" dirty="0" smtClean="0"/>
              <a:t>, бабочек, пел</a:t>
            </a:r>
            <a:r>
              <a:rPr lang="ru-RU" dirty="0" smtClean="0"/>
              <a:t>)</a:t>
            </a:r>
          </a:p>
          <a:p>
            <a:pPr>
              <a:buFont typeface="Wingdings" pitchFamily="2" charset="2"/>
              <a:buChar char="Ø"/>
            </a:pPr>
            <a:r>
              <a:rPr lang="ru-RU" dirty="0" smtClean="0"/>
              <a:t>Художественное творчество «Маски»</a:t>
            </a:r>
          </a:p>
          <a:p>
            <a:pPr>
              <a:buFont typeface="Wingdings" pitchFamily="2" charset="2"/>
              <a:buChar char="Ø"/>
            </a:pPr>
            <a:r>
              <a:rPr lang="ru-RU" dirty="0" smtClean="0"/>
              <a:t>Консультация для родителей «Приучаем ребёнка к чтению», «роль сказки в жизни ребёнка»</a:t>
            </a:r>
          </a:p>
          <a:p>
            <a:pPr>
              <a:buFont typeface="Wingdings" pitchFamily="2" charset="2"/>
              <a:buChar char="Ø"/>
            </a:pPr>
            <a:endParaRPr lang="ru-RU" dirty="0" smtClean="0"/>
          </a:p>
          <a:p>
            <a:pPr>
              <a:buFont typeface="Wingdings" pitchFamily="2" charset="2"/>
              <a:buChar char="Ø"/>
            </a:pPr>
            <a:endParaRPr lang="ru-RU" dirty="0" smtClean="0"/>
          </a:p>
          <a:p>
            <a:endParaRPr lang="ru-RU" dirty="0"/>
          </a:p>
        </p:txBody>
      </p:sp>
      <p:sp>
        <p:nvSpPr>
          <p:cNvPr id="6" name="Прямоугольник 5"/>
          <p:cNvSpPr/>
          <p:nvPr/>
        </p:nvSpPr>
        <p:spPr>
          <a:xfrm>
            <a:off x="4644008" y="5877272"/>
            <a:ext cx="2915816" cy="369332"/>
          </a:xfrm>
          <a:prstGeom prst="rect">
            <a:avLst/>
          </a:prstGeom>
        </p:spPr>
        <p:txBody>
          <a:bodyPr wrap="square">
            <a:spAutoFit/>
          </a:bodyPr>
          <a:lstStyle/>
          <a:p>
            <a:pPr algn="r"/>
            <a:r>
              <a:rPr lang="ru-RU" dirty="0" smtClean="0">
                <a:solidFill>
                  <a:srgbClr val="FF0000"/>
                </a:solidFill>
              </a:rPr>
              <a:t>3.Заключительный этап</a:t>
            </a:r>
            <a:endParaRPr lang="ru-RU" dirty="0">
              <a:solidFill>
                <a:srgbClr val="FF0000"/>
              </a:solidFill>
            </a:endParaRPr>
          </a:p>
        </p:txBody>
      </p:sp>
      <p:sp>
        <p:nvSpPr>
          <p:cNvPr id="7" name="TextBox 6"/>
          <p:cNvSpPr txBox="1"/>
          <p:nvPr/>
        </p:nvSpPr>
        <p:spPr>
          <a:xfrm>
            <a:off x="3563888" y="6211669"/>
            <a:ext cx="4999446" cy="646331"/>
          </a:xfrm>
          <a:prstGeom prst="rect">
            <a:avLst/>
          </a:prstGeom>
          <a:noFill/>
        </p:spPr>
        <p:txBody>
          <a:bodyPr wrap="none" rtlCol="0">
            <a:spAutoFit/>
          </a:bodyPr>
          <a:lstStyle/>
          <a:p>
            <a:pPr>
              <a:buFont typeface="Wingdings" pitchFamily="2" charset="2"/>
              <a:buChar char="Ø"/>
            </a:pPr>
            <a:r>
              <a:rPr lang="ru-RU" dirty="0" smtClean="0"/>
              <a:t>Инсценировка сказки « Муха-Цокотуха»</a:t>
            </a:r>
          </a:p>
          <a:p>
            <a:pPr>
              <a:buFont typeface="Wingdings" pitchFamily="2" charset="2"/>
              <a:buChar char="Ø"/>
            </a:pPr>
            <a:r>
              <a:rPr lang="ru-RU" dirty="0" smtClean="0"/>
              <a:t>Выставка акции «Подари книгу детскому саду»</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catherineasquithgallery.com/uploads/posts/2021-02/1613583169_55-p-fon-dlya-prezentatsii-teatr-7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4578" name="Picture 2"/>
          <p:cNvPicPr>
            <a:picLocks noChangeAspect="1" noChangeArrowheads="1"/>
          </p:cNvPicPr>
          <p:nvPr/>
        </p:nvPicPr>
        <p:blipFill>
          <a:blip r:embed="rId3" cstate="print"/>
          <a:srcRect/>
          <a:stretch>
            <a:fillRect/>
          </a:stretch>
        </p:blipFill>
        <p:spPr bwMode="auto">
          <a:xfrm>
            <a:off x="755576" y="1340768"/>
            <a:ext cx="3419872" cy="2564904"/>
          </a:xfrm>
          <a:prstGeom prst="rect">
            <a:avLst/>
          </a:prstGeom>
          <a:noFill/>
          <a:ln w="9525">
            <a:noFill/>
            <a:miter lim="800000"/>
            <a:headEnd/>
            <a:tailEnd/>
          </a:ln>
          <a:effectLst/>
        </p:spPr>
      </p:pic>
      <p:pic>
        <p:nvPicPr>
          <p:cNvPr id="24579" name="Picture 3"/>
          <p:cNvPicPr>
            <a:picLocks noChangeAspect="1" noChangeArrowheads="1"/>
          </p:cNvPicPr>
          <p:nvPr/>
        </p:nvPicPr>
        <p:blipFill>
          <a:blip r:embed="rId4" cstate="print"/>
          <a:srcRect/>
          <a:stretch>
            <a:fillRect/>
          </a:stretch>
        </p:blipFill>
        <p:spPr bwMode="auto">
          <a:xfrm>
            <a:off x="4139952" y="3251073"/>
            <a:ext cx="4809236" cy="3606927"/>
          </a:xfrm>
          <a:prstGeom prst="rect">
            <a:avLst/>
          </a:prstGeom>
          <a:noFill/>
          <a:ln w="9525">
            <a:noFill/>
            <a:miter lim="800000"/>
            <a:headEnd/>
            <a:tailEnd/>
          </a:ln>
          <a:effectLst/>
        </p:spPr>
      </p:pic>
      <p:sp>
        <p:nvSpPr>
          <p:cNvPr id="5" name="TextBox 4"/>
          <p:cNvSpPr txBox="1"/>
          <p:nvPr/>
        </p:nvSpPr>
        <p:spPr>
          <a:xfrm>
            <a:off x="4932040" y="1772816"/>
            <a:ext cx="3600400" cy="1015663"/>
          </a:xfrm>
          <a:prstGeom prst="rect">
            <a:avLst/>
          </a:prstGeom>
          <a:noFill/>
        </p:spPr>
        <p:txBody>
          <a:bodyPr wrap="square" rtlCol="0">
            <a:spAutoFit/>
          </a:bodyPr>
          <a:lstStyle/>
          <a:p>
            <a:pPr algn="ctr"/>
            <a:r>
              <a:rPr lang="ru-RU" sz="2000" dirty="0" smtClean="0">
                <a:solidFill>
                  <a:srgbClr val="FF0000"/>
                </a:solidFill>
                <a:latin typeface="Times New Roman" pitchFamily="18" charset="0"/>
                <a:cs typeface="Times New Roman" pitchFamily="18" charset="0"/>
              </a:rPr>
              <a:t>Знакомства с видами детского  театра(пальчиковый, кукольный, настольный и т.д.)</a:t>
            </a:r>
            <a:endParaRPr lang="ru-RU" sz="2000" dirty="0">
              <a:solidFill>
                <a:srgbClr val="FF0000"/>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382</Words>
  <Application>Microsoft Office PowerPoint</Application>
  <PresentationFormat>Экран (4:3)</PresentationFormat>
  <Paragraphs>57</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Пользователь</cp:lastModifiedBy>
  <cp:revision>7</cp:revision>
  <dcterms:created xsi:type="dcterms:W3CDTF">2022-04-04T15:44:47Z</dcterms:created>
  <dcterms:modified xsi:type="dcterms:W3CDTF">2022-04-17T16:17:16Z</dcterms:modified>
</cp:coreProperties>
</file>